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282" r:id="rId4"/>
    <p:sldId id="283" r:id="rId5"/>
    <p:sldId id="257" r:id="rId6"/>
    <p:sldId id="258" r:id="rId7"/>
    <p:sldId id="259" r:id="rId8"/>
    <p:sldId id="276" r:id="rId9"/>
    <p:sldId id="278" r:id="rId10"/>
    <p:sldId id="277" r:id="rId11"/>
    <p:sldId id="260" r:id="rId12"/>
    <p:sldId id="261" r:id="rId13"/>
    <p:sldId id="262" r:id="rId14"/>
    <p:sldId id="263" r:id="rId15"/>
    <p:sldId id="264" r:id="rId16"/>
    <p:sldId id="280" r:id="rId17"/>
    <p:sldId id="266" r:id="rId18"/>
    <p:sldId id="267" r:id="rId19"/>
    <p:sldId id="268" r:id="rId20"/>
    <p:sldId id="269" r:id="rId21"/>
    <p:sldId id="281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7096125" cy="10231438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6125" cy="102314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6125" cy="102314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endParaRPr 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endParaRPr lang="pt-B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251DFA03-C959-4EE4-A776-DA3216D76F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857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D1201-AF15-4A6D-8379-089B17C037FB}" type="slidenum">
              <a:rPr lang="pt-BR"/>
              <a:pPr/>
              <a:t>1</a:t>
            </a:fld>
            <a:endParaRPr lang="pt-BR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3E15C3-0F66-428B-B7DC-B63C370DB42E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45E97E-DF73-499D-B997-191F7A7D5F7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8545E0-595E-461A-B4AE-1E3C9B07FE2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F1D85-4DA1-48DF-A60C-916049B923E8}" type="slidenum">
              <a:rPr lang="pt-BR"/>
              <a:pPr/>
              <a:t>10</a:t>
            </a:fld>
            <a:endParaRPr lang="pt-B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B04F67-5CF8-4CEF-AA38-B837467C8280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B4EB0A-B9BE-4178-9F16-E4BF0BE8C29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000" tIns="49680" rIns="99000" bIns="4968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t>Controladoria Geral do Município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BA748EF-41A7-46F3-82F9-AB4597879EB6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9E735-9A9D-421C-9BE3-3F25FBBCD4B9}" type="slidenum">
              <a:rPr lang="pt-BR"/>
              <a:pPr/>
              <a:t>11</a:t>
            </a:fld>
            <a:endParaRPr lang="pt-B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AD93FF-0DA6-4F6A-B51C-5093754C611B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C57E17-9A7F-4FE4-A4BB-3200A5B5108A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96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000" tIns="49680" rIns="99000" bIns="4968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t>Controladoria Geral do Município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39C9EB-50D8-496E-8078-BB6AB8C201C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AD7B4-4DB1-4D5C-BDD3-78FA13F4215E}" type="slidenum">
              <a:rPr lang="pt-BR"/>
              <a:pPr/>
              <a:t>12</a:t>
            </a:fld>
            <a:endParaRPr lang="pt-BR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21F76E-1239-4C82-8CFA-620C60873A0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683CF4-41B9-497A-81B6-F466F4AC504F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072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F3AB80-24AC-470E-895D-906AE7B112CA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AF276C-739F-49A3-A096-0AE7B7E69A74}" type="slidenum">
              <a:rPr lang="pt-BR"/>
              <a:pPr/>
              <a:t>13</a:t>
            </a:fld>
            <a:endParaRPr lang="pt-B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C9F4C7-ECF7-4852-8DCE-B628862E416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50DE8D-D1F3-49BA-AD43-401D0866A51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174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0E72402-A7D3-4CFC-AE6D-6CF7CC64E2C6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66B86D-D451-4C87-8275-193222F1A28F}" type="slidenum">
              <a:rPr lang="pt-BR"/>
              <a:pPr/>
              <a:t>14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33AA2F-4391-4FF7-8129-125CF91055EF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215F9A-655B-4F20-BF06-80AF3F3030F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3EAEA8C-1C12-4FD8-90A4-78AAD24BAECB}" type="slidenum">
              <a:rPr lang="pt-BR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/>
              <a:t>15</a:t>
            </a:fld>
            <a:endParaRPr lang="pt-BR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560" tIns="50760" rIns="97560" bIns="5076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AF698C-D1D9-46FA-BA8E-D487705846E7}" type="slidenum">
              <a:rPr lang="pt-BR" sz="1300" baseline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t-BR" sz="1300" baseline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4925" cy="3836987"/>
          </a:xfrm>
          <a:solidFill>
            <a:srgbClr val="FFFFFF"/>
          </a:solidFill>
          <a:ln/>
        </p:spPr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57371-AFDD-414F-93FE-3C87239827EB}" type="slidenum">
              <a:rPr lang="pt-BR"/>
              <a:pPr/>
              <a:t>16</a:t>
            </a:fld>
            <a:endParaRPr lang="pt-B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001A01-C7CD-4B74-91B8-E470351C8C86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A396E2-402B-4198-BBE1-F27EF204BE87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481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3BB2D7-2156-4095-B802-C35CD45C3910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41D292-FA4B-4AC7-9640-C86EFD1F7178}" type="slidenum">
              <a:rPr lang="pt-BR"/>
              <a:pPr/>
              <a:t>17</a:t>
            </a:fld>
            <a:endParaRPr lang="pt-BR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ABFB97-3217-452D-9C74-6F3C5B764675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0AA9CD2-9208-4895-8FC8-1F36240B2475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584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533EDE-E960-48CD-AA95-B99F50A55BFC}" type="slidenum">
              <a:rPr lang="pt-BR"/>
              <a:pPr/>
              <a:t>18</a:t>
            </a:fld>
            <a:endParaRPr lang="pt-B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529B875-6375-456B-B0C3-7542A0EEF895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54B2F7-5A82-46BA-BA5A-30FBC36017EB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686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DFCF20-9A2E-46AE-80AA-75E1A3030753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0CF253-05F4-4468-99A2-53F3C59C2E37}" type="slidenum">
              <a:rPr lang="pt-BR"/>
              <a:pPr/>
              <a:t>19</a:t>
            </a:fld>
            <a:endParaRPr lang="pt-B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C47B6E-B1D7-4646-87C6-0515B89DD3E3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6FD2D9-63C6-44A1-8F17-82BCF7A61287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4810D3-B1FC-44FA-9866-483B44C29BC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D1201-AF15-4A6D-8379-089B17C037FB}" type="slidenum">
              <a:rPr lang="pt-BR"/>
              <a:pPr/>
              <a:t>2</a:t>
            </a:fld>
            <a:endParaRPr lang="pt-BR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3E15C3-0F66-428B-B7DC-B63C370DB42E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45E97E-DF73-499D-B997-191F7A7D5F7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8545E0-595E-461A-B4AE-1E3C9B07FE2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5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0CF253-05F4-4468-99A2-53F3C59C2E37}" type="slidenum">
              <a:rPr lang="pt-BR"/>
              <a:pPr/>
              <a:t>20</a:t>
            </a:fld>
            <a:endParaRPr lang="pt-B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C47B6E-B1D7-4646-87C6-0515B89DD3E3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6FD2D9-63C6-44A1-8F17-82BCF7A61287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4810D3-B1FC-44FA-9866-483B44C29BC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31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913BD-C89F-476D-8289-D3F0E79D2DCB}" type="slidenum">
              <a:rPr lang="pt-BR"/>
              <a:pPr/>
              <a:t>21</a:t>
            </a:fld>
            <a:endParaRPr lang="pt-B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128B02-3460-4726-AD94-68F3867129BB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B745F8-9314-4945-9646-7E9A2DE7B885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891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9AB741-3F1F-4F50-ABEE-A9E7ED653209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E8C738-90DD-439C-8FC5-5094D436F625}" type="slidenum">
              <a:rPr lang="pt-BR"/>
              <a:pPr/>
              <a:t>22</a:t>
            </a:fld>
            <a:endParaRPr lang="pt-B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9A2C50-CD06-49C5-BA1C-523963039563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7F99E5-C6D4-4E88-A424-A19F0C6496D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993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0A071-B8FE-4336-805E-9FB89FFF9CC9}" type="slidenum">
              <a:rPr lang="pt-BR"/>
              <a:pPr/>
              <a:t>23</a:t>
            </a:fld>
            <a:endParaRPr lang="pt-BR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33D797-1493-4EFC-A9D2-A3E45F987AA4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81EA3A-A4D2-4ADE-A54F-6C00CAD6F7E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096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7D75D3-C414-451E-A310-FD46A2BB6373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638F72-64B5-431D-9C8A-C74206D2EFFB}" type="slidenum">
              <a:rPr lang="pt-BR"/>
              <a:pPr/>
              <a:t>24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7566CE9-8EEF-4663-84E5-4BD3CFE103B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932426-8AD4-40FD-ADBD-054B27312C48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98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6F48C-1B4F-48D4-9182-EC78AF75A06A}" type="slidenum">
              <a:rPr lang="pt-BR"/>
              <a:pPr/>
              <a:t>25</a:t>
            </a:fld>
            <a:endParaRPr lang="pt-B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E291ED-5C9C-485C-8553-A1FF59FAFC40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324CBB-9DD5-4334-9F53-402868E1846B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301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C7B805-36E3-4187-89FE-D745824E3A4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4D55E0-4905-414C-AB99-BBEC8E7907CF}" type="slidenum">
              <a:rPr lang="pt-BR"/>
              <a:pPr/>
              <a:t>26</a:t>
            </a:fld>
            <a:endParaRPr lang="pt-BR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51DB8B-47CE-4FE3-8138-4633511482B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EE4562-61E3-45EB-9141-12BEF01FCFCA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403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D1201-AF15-4A6D-8379-089B17C037FB}" type="slidenum">
              <a:rPr lang="pt-BR"/>
              <a:pPr/>
              <a:t>3</a:t>
            </a:fld>
            <a:endParaRPr lang="pt-BR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3E15C3-0F66-428B-B7DC-B63C370DB42E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45E97E-DF73-499D-B997-191F7A7D5F7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19550" y="9718675"/>
            <a:ext cx="3074988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58545E0-595E-461A-B4AE-1E3C9B07FE2C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4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C2C3C1-66D2-47C3-A0A6-072E7C5BD8F6}" type="slidenum">
              <a:rPr lang="pt-BR"/>
              <a:pPr/>
              <a:t>4</a:t>
            </a:fld>
            <a:endParaRPr lang="pt-BR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61F2BE-BC0F-4FC7-AF6C-A3F26BBE79C0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953223-95E0-4F42-B0AF-C8DDCEF8BE6E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43364D-A536-4C35-A9AC-02F793C66750}" type="slidenum">
              <a:rPr lang="pt-BR"/>
              <a:pPr/>
              <a:t>5</a:t>
            </a:fld>
            <a:endParaRPr lang="pt-BR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3B2C665-D128-4839-AAFC-EDEECB1E1F2E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4E1FFE-232E-4311-BF39-7DBCDA4C67A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662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F5D4F-DDAA-4C13-9A6B-4598AB56E517}" type="slidenum">
              <a:rPr lang="pt-BR"/>
              <a:pPr/>
              <a:t>6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FF2B82-1A60-4436-89C6-20C9D0906EA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42C826-8E7E-46A9-A865-32236097EF2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F5D4F-DDAA-4C13-9A6B-4598AB56E517}" type="slidenum">
              <a:rPr lang="pt-BR"/>
              <a:pPr/>
              <a:t>7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FF2B82-1A60-4436-89C6-20C9D0906EA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42C826-8E7E-46A9-A865-32236097EF2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54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F5D4F-DDAA-4C13-9A6B-4598AB56E517}" type="slidenum">
              <a:rPr lang="pt-BR"/>
              <a:pPr/>
              <a:t>8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FF2B82-1A60-4436-89C6-20C9D0906EA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42C826-8E7E-46A9-A865-32236097EF2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7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F5D4F-DDAA-4C13-9A6B-4598AB56E517}" type="slidenum">
              <a:rPr lang="pt-BR"/>
              <a:pPr/>
              <a:t>9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019550" y="9718675"/>
            <a:ext cx="3068638" cy="504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FF2B82-1A60-4436-89C6-20C9D0906EA2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019550" y="9718675"/>
            <a:ext cx="3073400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42C826-8E7E-46A9-A865-32236097EF21}" type="slidenum">
              <a:rPr lang="pt-BR" sz="1300" baseline="-250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300" baseline="-250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76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9613" y="4859338"/>
            <a:ext cx="5676900" cy="4605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F1FDE3-2737-4C99-8D40-BA5A9DE785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E27007-F678-4CE5-86DD-CDBEF30CF2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2113" y="277813"/>
            <a:ext cx="1941512" cy="58499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5313" cy="58499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33FC98-E38A-49EA-93E8-2B3C703222D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3468A2-66DD-4F76-BC3C-44317754CCF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E39A2C-6357-4A3D-9CA9-C9F228F1CE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9567C9-21AC-478E-B060-65BCCF51FFD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00A8DB-F384-4D36-BF53-3250DC7558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8F9D87-AE2E-48FC-A661-CB7FE57060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7D4021-B946-43B0-8409-665C251620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986F7-D235-4BFF-8B6E-C71366C5114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9044B5-20FE-4589-9A66-C2E2AAFD7B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0F3836-F0ED-42F6-8873-6E50302FEE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5D37F-F6C6-48A6-960C-DDA29846AF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949F92-DF15-4E3C-A076-C8378DD958D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0B38E2-ECC9-4F65-B544-E376925C054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01F13A-2E82-434B-BDA8-8CE91C954F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084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9F369-CF47-4D7B-BDFC-6B0CA4F542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601335-6024-4BE1-AC43-95C2AEF179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8B3D9F-5A11-4266-8AE7-E052EA371D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548641-E567-44FF-BAAD-46D1243FE9A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A89ECA-0BB8-44AB-8720-9639098CAFF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BA0761-1C79-4782-BD05-F9B07AC882D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8683625" cy="4873625"/>
            <a:chOff x="0" y="0"/>
            <a:chExt cx="5470" cy="307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2" cy="3070"/>
            </a:xfrm>
            <a:prstGeom prst="rect">
              <a:avLst/>
            </a:prstGeom>
            <a:solidFill>
              <a:srgbClr val="CCCC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240" y="893"/>
              <a:ext cx="5230" cy="113"/>
              <a:chOff x="240" y="893"/>
              <a:chExt cx="5230" cy="113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0" cy="113"/>
              </a:xfrm>
              <a:prstGeom prst="rect">
                <a:avLst/>
              </a:prstGeom>
              <a:solidFill>
                <a:srgbClr val="B2B2B2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0" cy="0"/>
              </a:xfrm>
              <a:prstGeom prst="line">
                <a:avLst/>
              </a:prstGeom>
              <a:noFill/>
              <a:ln w="190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692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69225" cy="4527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80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969FD44E-0D16-4DC0-B6A6-7B49E4F7AE0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 cap="sq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8759825" cy="5940425"/>
            <a:chOff x="0" y="0"/>
            <a:chExt cx="5518" cy="3742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2" cy="3070"/>
            </a:xfrm>
            <a:prstGeom prst="rect">
              <a:avLst/>
            </a:prstGeom>
            <a:solidFill>
              <a:srgbClr val="CCCC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2208"/>
              <a:ext cx="5518" cy="1534"/>
              <a:chOff x="0" y="2208"/>
              <a:chExt cx="5518" cy="153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4894" cy="1534"/>
              </a:xfrm>
              <a:prstGeom prst="rect">
                <a:avLst/>
              </a:prstGeom>
              <a:solidFill>
                <a:srgbClr val="3300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654" y="2352"/>
                <a:ext cx="4816" cy="1345"/>
              </a:xfrm>
              <a:prstGeom prst="rect">
                <a:avLst/>
              </a:prstGeom>
              <a:solidFill>
                <a:srgbClr val="FFFFE1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2" cy="0"/>
              </a:xfrm>
              <a:prstGeom prst="line">
                <a:avLst/>
              </a:prstGeom>
              <a:noFill/>
              <a:ln w="50760" cap="sq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400" y="336"/>
              <a:ext cx="5086" cy="190"/>
              <a:chOff x="400" y="336"/>
              <a:chExt cx="5086" cy="190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4" cy="190"/>
              </a:xfrm>
              <a:prstGeom prst="rect">
                <a:avLst/>
              </a:prstGeom>
              <a:solidFill>
                <a:srgbClr val="B2B2B2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6" cy="0"/>
              </a:xfrm>
              <a:prstGeom prst="line">
                <a:avLst/>
              </a:prstGeom>
              <a:noFill/>
              <a:ln w="442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43000"/>
            <a:ext cx="6626225" cy="2206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/>
        </p:nvSpPr>
        <p:spPr bwMode="auto">
          <a:xfrm>
            <a:off x="1371600" y="3962400"/>
            <a:ext cx="6854825" cy="1597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en-GB" sz="2800">
                <a:solidFill>
                  <a:srgbClr val="000000"/>
                </a:solidFill>
                <a:cs typeface="Arial" charset="0"/>
              </a:rPr>
              <a:t>Clique para adicionar texto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12813" y="6251575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354388" y="6248400"/>
            <a:ext cx="28924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F16F2B4E-4037-4582-B5F6-3F316A3698B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ctr" defTabSz="449263" rtl="0" fontAlgn="base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prj.mp.br/home/-/detalhe-noticia/visualizar/92802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prj.mp.br/home/-/detalhe-noticia/visualizar/92802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prj.mp.br/home/-/detalhe-noticia/visualizar/92802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ACF305-AD1D-49A8-B271-F9BC5A4779E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1063625" cy="1223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1196975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="1" baseline="-25000" dirty="0">
                <a:solidFill>
                  <a:srgbClr val="000099"/>
                </a:solidFill>
              </a:rPr>
              <a:t>EXERCÍCIO DE 2020</a:t>
            </a:r>
            <a:br>
              <a:rPr lang="pt-BR" sz="4400" b="1" baseline="-25000" dirty="0">
                <a:solidFill>
                  <a:srgbClr val="000099"/>
                </a:solidFill>
              </a:rPr>
            </a:b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aseline="-25000" dirty="0">
                <a:solidFill>
                  <a:srgbClr val="000099"/>
                </a:solidFill>
              </a:rPr>
              <a:t>2º QUADRIMESTRE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5650" y="549275"/>
            <a:ext cx="7704138" cy="2087563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09988" y="6092825"/>
            <a:ext cx="2185987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1A7F1B-9BAD-403C-BAEA-E76C5E7366D6}"/>
              </a:ext>
            </a:extLst>
          </p:cNvPr>
          <p:cNvSpPr txBox="1"/>
          <p:nvPr/>
        </p:nvSpPr>
        <p:spPr>
          <a:xfrm>
            <a:off x="1619672" y="3314700"/>
            <a:ext cx="5400600" cy="136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8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AUDIÊNCIA PUBLICA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8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AVALIAÇÃO DO CUMPRIMENTO DAS METAS FISCAIS</a:t>
            </a:r>
            <a:endParaRPr lang="pt-BR" sz="2400" b="1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32138" y="6203950"/>
            <a:ext cx="3455987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baseline="-25000">
                <a:solidFill>
                  <a:srgbClr val="002060"/>
                </a:solidFill>
              </a:rPr>
              <a:t>Controladoria Geral do Município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baseline="-2500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795747-3DFD-451E-A0C5-D88E3FCF6244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34950"/>
            <a:ext cx="1214438" cy="157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188913"/>
            <a:ext cx="7704138" cy="1655762"/>
          </a:xfrm>
          <a:prstGeom prst="rect">
            <a:avLst/>
          </a:prstGeom>
          <a:noFill/>
          <a:ln w="28440" cap="sq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24075" y="333375"/>
            <a:ext cx="6119813" cy="7921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00"/>
                </a:solidFill>
                <a:latin typeface="Calibri" pitchFamily="32" charset="0"/>
              </a:rPr>
              <a:t>METAS FISCAIS PREVISTAS NA LDO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00"/>
                </a:solidFill>
              </a:rPr>
              <a:t>EXERCÍCIO DE 2020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00"/>
                </a:solidFill>
              </a:rPr>
              <a:t>     2° QUADRIMESTRE 	</a:t>
            </a:r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714375" y="2143125"/>
          <a:ext cx="7573963" cy="3086104"/>
        </p:xfrm>
        <a:graphic>
          <a:graphicData uri="http://schemas.openxmlformats.org/drawingml/2006/table">
            <a:tbl>
              <a:tblPr/>
              <a:tblGrid>
                <a:gridCol w="21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763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DESDOBRAMENTO DAS METAS FISCAIS POR QUADRIMESTRE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Especificação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M  e  t  a  s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1º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Quadrimestre 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2º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Quadrimestre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Quadrimestre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               Receita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559.119.140,00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559.119.140,00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Primário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2.837.333,33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2.837.333,33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2.837.333,33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8.512.000,00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Nominal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669.000,00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669.000,00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669.000,00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2.007.000,00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Montante da Dívida</a:t>
                      </a:r>
                    </a:p>
                  </a:txBody>
                  <a:tcPr marL="9360" marR="9360" marT="936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20.275.333,33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20.275.333,33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20.275.333,33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60.826.000,00</a:t>
                      </a:r>
                    </a:p>
                  </a:txBody>
                  <a:tcPr marL="9360" marR="9360" marT="936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32138" y="6203950"/>
            <a:ext cx="3455987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baseline="-25000">
                <a:solidFill>
                  <a:srgbClr val="002060"/>
                </a:solidFill>
              </a:rPr>
              <a:t>Controladoria Geral do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baseline="-25000">
                <a:solidFill>
                  <a:srgbClr val="002060"/>
                </a:solidFill>
              </a:rPr>
              <a:t>Município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baseline="-25000">
                <a:solidFill>
                  <a:srgbClr val="898989"/>
                </a:solidFill>
              </a:rPr>
              <a:t> </a:t>
            </a:r>
            <a:r>
              <a:rPr lang="pt-BR" sz="1000" b="1" baseline="-25000">
                <a:solidFill>
                  <a:srgbClr val="002060"/>
                </a:solidFill>
              </a:rPr>
              <a:t>Anexo 1 e 6b da RREO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5DA3B9-AC5C-4011-83AE-BA581C4D8816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890587" cy="115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9750" y="188913"/>
            <a:ext cx="7704138" cy="1655762"/>
          </a:xfrm>
          <a:prstGeom prst="rect">
            <a:avLst/>
          </a:prstGeom>
          <a:noFill/>
          <a:ln w="28440" cap="sq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24075" y="333375"/>
            <a:ext cx="6119813" cy="11204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FF"/>
                </a:solidFill>
                <a:latin typeface="Calibri" pitchFamily="32" charset="0"/>
              </a:rPr>
              <a:t>AVALIAÇÃO DO CUMPRIMENTO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FF"/>
                </a:solidFill>
                <a:latin typeface="Calibri" pitchFamily="32" charset="0"/>
              </a:rPr>
              <a:t>DAS METAS FISCAIS 2º QUAD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aseline="-250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aseline="-25000" dirty="0">
                <a:solidFill>
                  <a:srgbClr val="000000"/>
                </a:solidFill>
              </a:rPr>
              <a:t>Art. 13º LRF</a:t>
            </a:r>
          </a:p>
        </p:txBody>
      </p:sp>
      <p:graphicFrame>
        <p:nvGraphicFramePr>
          <p:cNvPr id="922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52458"/>
              </p:ext>
            </p:extLst>
          </p:nvPr>
        </p:nvGraphicFramePr>
        <p:xfrm>
          <a:off x="1214438" y="2143125"/>
          <a:ext cx="5788025" cy="3587751"/>
        </p:xfrm>
        <a:graphic>
          <a:graphicData uri="http://schemas.openxmlformats.org/drawingml/2006/table">
            <a:tbl>
              <a:tblPr/>
              <a:tblGrid>
                <a:gridCol w="168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                SEGUNDO QUADRIMESTRE DE 2020</a:t>
                      </a:r>
                    </a:p>
                  </a:txBody>
                  <a:tcPr marL="6480" marR="6480" marT="64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Especificação</a:t>
                      </a:r>
                    </a:p>
                  </a:txBody>
                  <a:tcPr marL="6480" marR="6480" marT="6480" marB="0" anchor="ctr" horzOverflow="overflow">
                    <a:lnL>
                      <a:noFill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Fixada no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2º Quadrimestre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Realizada no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2° Quadrimestre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Cumprimento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436.922.626,1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SIM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423.906.987,2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NÃO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Primário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2.837.333,33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22.309.256,10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SIM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Nominal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669.000,00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63.098.407,70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SIM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Montante da Dívida</a:t>
                      </a:r>
                    </a:p>
                  </a:txBody>
                  <a:tcPr marL="6480" marR="6480" marT="6480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20.275.333,33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91.062.189,70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NÃO </a:t>
                      </a:r>
                    </a:p>
                  </a:txBody>
                  <a:tcPr marL="6480" marR="6480" marT="6480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 flipH="1" flipV="1">
            <a:off x="6000750" y="8001000"/>
            <a:ext cx="71438" cy="428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160" y="401421"/>
            <a:ext cx="687386" cy="708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37746" y="401421"/>
            <a:ext cx="8249976" cy="751104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99"/>
                </a:solidFill>
                <a:latin typeface="Calibri" pitchFamily="32" charset="0"/>
              </a:rPr>
              <a:t>RECEITA ARRECADADA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99"/>
                </a:solidFill>
                <a:latin typeface="Calibri" pitchFamily="32" charset="0"/>
              </a:rPr>
              <a:t>Exercício de 2020 - 2º QUADRIMESTRE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802563" y="958850"/>
            <a:ext cx="690562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 baseline="-25000">
                <a:solidFill>
                  <a:srgbClr val="0066FF"/>
                </a:solidFill>
              </a:rPr>
              <a:t>Anexo 1 do RREO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19488" y="931863"/>
            <a:ext cx="1587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654425" y="536575"/>
            <a:ext cx="1588" cy="1588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86213" y="220663"/>
            <a:ext cx="1587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765425" y="665163"/>
            <a:ext cx="1588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025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85113"/>
              </p:ext>
            </p:extLst>
          </p:nvPr>
        </p:nvGraphicFramePr>
        <p:xfrm>
          <a:off x="684213" y="1628775"/>
          <a:ext cx="7626350" cy="3702058"/>
        </p:xfrm>
        <a:graphic>
          <a:graphicData uri="http://schemas.openxmlformats.org/drawingml/2006/table">
            <a:tbl>
              <a:tblPr/>
              <a:tblGrid>
                <a:gridCol w="349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48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Especificação </a:t>
                      </a: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 META DE ARRECADAÇÃO </a:t>
                      </a: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META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2° QUADRIMESTRE </a:t>
                      </a:r>
                    </a:p>
                  </a:txBody>
                  <a:tcPr marL="3600" marR="3600" marT="360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Realizada até o 2º Quadrimestre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Anexo 1 RREO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 Corrente</a:t>
                      </a: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183.569.900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436.922.626,10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Tributárias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35.015.766,67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85.035.088,30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Contribuições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8.219.333,30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13.567.566,60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Patrimonial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14.181.899,67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43.352.124,80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Serviços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Transferências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122.576.900,33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285.498.068,80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Outras Rec. Corrente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3.576.000,00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9.469.777,50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 de Capital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6.968.833,33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17.151.355,00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Alienação de Bens</a:t>
                      </a: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196.155,00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Operação Crédito</a:t>
                      </a:r>
                    </a:p>
                  </a:txBody>
                  <a:tcPr marL="3600" marR="3600" marT="36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15.214.487,90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Transf. Capital</a:t>
                      </a:r>
                    </a:p>
                  </a:txBody>
                  <a:tcPr marL="3600" marR="3600" marT="360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1.740.712,20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Intra-Orçamentárias</a:t>
                      </a:r>
                    </a:p>
                  </a:txBody>
                  <a:tcPr marL="3600" marR="3600" marT="36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10.687.333,33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16.423.607,60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 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(-) Deduções Receita (FUNDEB)                   </a:t>
                      </a:r>
                    </a:p>
                  </a:txBody>
                  <a:tcPr marL="3600" marR="3600" marT="360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14.853.020,00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 Total</a:t>
                      </a:r>
                    </a:p>
                  </a:txBody>
                  <a:tcPr marL="3600" marR="3600" marT="360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470.497.588,70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 flipH="1" flipV="1">
            <a:off x="6000750" y="8001000"/>
            <a:ext cx="71438" cy="428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87338"/>
            <a:ext cx="838200" cy="83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0825" y="188913"/>
            <a:ext cx="8424863" cy="751104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99"/>
                </a:solidFill>
                <a:latin typeface="Calibri" pitchFamily="32" charset="0"/>
              </a:rPr>
              <a:t>DESPESA EXECUTADA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99"/>
                </a:solidFill>
                <a:latin typeface="Calibri" pitchFamily="32" charset="0"/>
              </a:rPr>
              <a:t>Exercício de 2020 - 2º QUADRIMESTRE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802563" y="958850"/>
            <a:ext cx="690562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 baseline="-25000">
                <a:solidFill>
                  <a:srgbClr val="0066FF"/>
                </a:solidFill>
              </a:rPr>
              <a:t>Anexo 1 do RREO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519488" y="931863"/>
            <a:ext cx="1587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654425" y="536575"/>
            <a:ext cx="1588" cy="1588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986213" y="220663"/>
            <a:ext cx="1587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765425" y="665163"/>
            <a:ext cx="1588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aphicFrame>
        <p:nvGraphicFramePr>
          <p:cNvPr id="1127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0195"/>
              </p:ext>
            </p:extLst>
          </p:nvPr>
        </p:nvGraphicFramePr>
        <p:xfrm>
          <a:off x="683568" y="1829978"/>
          <a:ext cx="7934325" cy="3729012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Especificação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EMPENHADAS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Meta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2°Quadrimestre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2º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Quadrimestre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Correntes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156.306.862,99</a:t>
                      </a: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375.331.284,00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Pessoal e Encargos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89.625.234,83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203.800.204,20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Juros Enc. Dívida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670.333,33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2.106.000,00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Outras Desp. Cor.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66.011.294,82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169.425.079,80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 de Capital</a:t>
                      </a:r>
                    </a:p>
                  </a:txBody>
                  <a:tcPr marL="5760" marR="5760" marT="5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14.267.460,01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26.903.588,70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Investimentos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11.529.242,05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18.874.332,60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Amortiz. Dívida</a:t>
                      </a:r>
                    </a:p>
                  </a:txBody>
                  <a:tcPr marL="5760" marR="5760" marT="57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2738217,97</a:t>
                      </a: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8.029.256,10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Reservas</a:t>
                      </a:r>
                    </a:p>
                  </a:txBody>
                  <a:tcPr marL="5760" marR="5760" marT="5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15.798.723,67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5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</a:t>
                      </a:r>
                      <a:r>
                        <a:rPr kumimoji="0" lang="pt-B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intra-orçamentária</a:t>
                      </a:r>
                      <a:endParaRPr kumimoji="0" lang="pt-B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5760" marR="5760" marT="5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0,00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21.672.114,50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 das Despesas</a:t>
                      </a:r>
                    </a:p>
                  </a:txBody>
                  <a:tcPr marL="5760" marR="5760" marT="5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186.373.046,67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423.906.987,20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07704" y="4725144"/>
            <a:ext cx="4308475" cy="55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 dirty="0">
                <a:solidFill>
                  <a:srgbClr val="002060"/>
                </a:solidFill>
              </a:rPr>
              <a:t>Controladoria Geral do Município - </a:t>
            </a:r>
            <a:r>
              <a:rPr lang="pt-BR" sz="900" b="1" baseline="-25000" dirty="0">
                <a:solidFill>
                  <a:srgbClr val="002060"/>
                </a:solidFill>
              </a:rPr>
              <a:t>Anexo 1 da RREO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5786438"/>
            <a:ext cx="1804988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73F043-BE6C-45A1-8209-6221984A3301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850" y="549275"/>
            <a:ext cx="8424863" cy="83317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  <a:latin typeface="Calibri" pitchFamily="32" charset="0"/>
              </a:rPr>
              <a:t>RECEITA ARRECADADA X DESPESA EMPENHADA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b="1" baseline="-25000" dirty="0">
              <a:solidFill>
                <a:srgbClr val="0000FF"/>
              </a:solidFill>
              <a:latin typeface="Calibri" pitchFamily="32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  <a:latin typeface="Calibri" pitchFamily="32" charset="0"/>
              </a:rPr>
              <a:t>2º QUADRIMESTRE de 2020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1020762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22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6555"/>
              </p:ext>
            </p:extLst>
          </p:nvPr>
        </p:nvGraphicFramePr>
        <p:xfrm>
          <a:off x="854075" y="1844675"/>
          <a:ext cx="7367588" cy="2636839"/>
        </p:xfrm>
        <a:graphic>
          <a:graphicData uri="http://schemas.openxmlformats.org/drawingml/2006/table">
            <a:tbl>
              <a:tblPr/>
              <a:tblGrid>
                <a:gridCol w="245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41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21672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2º  Quadrimestre de 2020  </a:t>
                      </a:r>
                    </a:p>
                  </a:txBody>
                  <a:tcPr marL="90000" marR="90000" marT="1659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 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</a:t>
                      </a:r>
                    </a:p>
                  </a:txBody>
                  <a:tcPr marL="90000" marR="90000" marT="25092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470.497.588,70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100,00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</a:t>
                      </a:r>
                    </a:p>
                  </a:txBody>
                  <a:tcPr marL="90000" marR="90000" marT="25092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423.906.987,20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90,09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Sup/Def.</a:t>
                      </a:r>
                    </a:p>
                  </a:txBody>
                  <a:tcPr marL="90000" marR="90000" marT="25092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46.590.601,50</a:t>
                      </a: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9,91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236550" y="6156086"/>
            <a:ext cx="4308475" cy="214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0" dirty="0">
                <a:solidFill>
                  <a:srgbClr val="002060"/>
                </a:solidFill>
              </a:rPr>
              <a:t>Controladoria Geral do Município - </a:t>
            </a:r>
            <a:r>
              <a:rPr lang="pt-BR" sz="900" b="1" baseline="0" dirty="0">
                <a:solidFill>
                  <a:srgbClr val="002060"/>
                </a:solidFill>
              </a:rPr>
              <a:t>Anexo 1 da RREO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656383" y="5981202"/>
            <a:ext cx="18049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A77AEF-6297-4F58-BCB6-AA69CFB1BCC2}" type="slidenum">
              <a:rPr lang="pt-BR" sz="1200" baseline="0">
                <a:solidFill>
                  <a:srgbClr val="898989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t-BR" sz="1200" baseline="0" dirty="0">
              <a:solidFill>
                <a:srgbClr val="898989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83568" y="549275"/>
            <a:ext cx="8065145" cy="781497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0" dirty="0">
                <a:solidFill>
                  <a:srgbClr val="000099"/>
                </a:solidFill>
                <a:latin typeface="Calibri" pitchFamily="34" charset="0"/>
              </a:rPr>
              <a:t>RECEITA ARRECADADA X DESPESA EMPENHADA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0" dirty="0">
                <a:solidFill>
                  <a:srgbClr val="000099"/>
                </a:solidFill>
                <a:latin typeface="Calibri" pitchFamily="34" charset="0"/>
              </a:rPr>
              <a:t>                              2º QUADRIMESTRE de 2020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510981"/>
            <a:ext cx="811393" cy="858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82" name="Text Box 112"/>
          <p:cNvSpPr txBox="1">
            <a:spLocks noChangeArrowheads="1"/>
          </p:cNvSpPr>
          <p:nvPr/>
        </p:nvSpPr>
        <p:spPr bwMode="auto">
          <a:xfrm>
            <a:off x="4283968" y="1432236"/>
            <a:ext cx="1136650" cy="352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2019</a:t>
            </a:r>
          </a:p>
        </p:txBody>
      </p:sp>
      <p:graphicFrame>
        <p:nvGraphicFramePr>
          <p:cNvPr id="1752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63237"/>
              </p:ext>
            </p:extLst>
          </p:nvPr>
        </p:nvGraphicFramePr>
        <p:xfrm>
          <a:off x="714347" y="1711577"/>
          <a:ext cx="7715305" cy="2038241"/>
        </p:xfrm>
        <a:graphic>
          <a:graphicData uri="http://schemas.openxmlformats.org/drawingml/2006/table">
            <a:tbl>
              <a:tblPr/>
              <a:tblGrid>
                <a:gridCol w="1407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426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Descrição</a:t>
                      </a:r>
                    </a:p>
                  </a:txBody>
                  <a:tcPr marL="90000" marR="90000" marT="141056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1º 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Quadrimestre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2º 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Quadrimestre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3º  Quadrimestre</a:t>
                      </a:r>
                    </a:p>
                  </a:txBody>
                  <a:tcPr marL="90000" marR="90000" marT="1410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Valor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Valor</a:t>
                      </a: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Valor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174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Receita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205.783.454,80</a:t>
                      </a:r>
                    </a:p>
                  </a:txBody>
                  <a:tcPr marL="90000" marR="90000" marT="150612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100,00</a:t>
                      </a:r>
                    </a:p>
                  </a:txBody>
                  <a:tcPr marL="90000" marR="90000" marT="150612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395.459.629,30</a:t>
                      </a:r>
                    </a:p>
                  </a:txBody>
                  <a:tcPr marL="90000" marR="90000" marT="250968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100,00</a:t>
                      </a:r>
                    </a:p>
                  </a:txBody>
                  <a:tcPr marL="90000" marR="90000" marT="250968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624.030.652,00</a:t>
                      </a: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Despesa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263.628.836,60</a:t>
                      </a:r>
                    </a:p>
                  </a:txBody>
                  <a:tcPr marL="90000" marR="90000" marT="150612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128,10</a:t>
                      </a:r>
                    </a:p>
                  </a:txBody>
                  <a:tcPr marL="90000" marR="90000" marT="150612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406.648.952,10</a:t>
                      </a:r>
                    </a:p>
                  </a:txBody>
                  <a:tcPr marL="90000" marR="90000" marT="250968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102,82</a:t>
                      </a:r>
                    </a:p>
                  </a:txBody>
                  <a:tcPr marL="90000" marR="90000" marT="250968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551.006.935,20</a:t>
                      </a: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88,30</a:t>
                      </a: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Sup/Def.</a:t>
                      </a: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-57.845.381,80</a:t>
                      </a:r>
                    </a:p>
                  </a:txBody>
                  <a:tcPr marL="9360" marR="9360" marT="81132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-28,10</a:t>
                      </a:r>
                    </a:p>
                  </a:txBody>
                  <a:tcPr marL="90000" marR="90000" marT="150612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-11.189.322,80</a:t>
                      </a:r>
                    </a:p>
                  </a:txBody>
                  <a:tcPr marL="9360" marR="9360" marT="13440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-2,82</a:t>
                      </a:r>
                    </a:p>
                  </a:txBody>
                  <a:tcPr marL="90000" marR="90000" marT="250968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73.023.716,80</a:t>
                      </a: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6" charset="0"/>
                          <a:ea typeface="Microsoft YaHei" pitchFamily="32" charset="-122"/>
                          <a:cs typeface="Times New Roman" pitchFamily="16" charset="0"/>
                        </a:rPr>
                        <a:t>11,70</a:t>
                      </a: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Group 113">
            <a:extLst>
              <a:ext uri="{FF2B5EF4-FFF2-40B4-BE49-F238E27FC236}">
                <a16:creationId xmlns:a16="http://schemas.microsoft.com/office/drawing/2014/main" id="{DC59E070-5AF4-41BD-BA7B-6A568D5EA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58756"/>
              </p:ext>
            </p:extLst>
          </p:nvPr>
        </p:nvGraphicFramePr>
        <p:xfrm>
          <a:off x="787107" y="3987410"/>
          <a:ext cx="7715305" cy="2000264"/>
        </p:xfrm>
        <a:graphic>
          <a:graphicData uri="http://schemas.openxmlformats.org/drawingml/2006/table">
            <a:tbl>
              <a:tblPr/>
              <a:tblGrid>
                <a:gridCol w="1407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426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Descrição</a:t>
                      </a:r>
                    </a:p>
                  </a:txBody>
                  <a:tcPr marL="90000" marR="90000" marT="141056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1º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Quadrimestre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2º 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Quadrimestre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宋体" charset="-122"/>
                      </a:endParaRPr>
                    </a:p>
                  </a:txBody>
                  <a:tcPr marL="90000" marR="90000" marT="1410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宋体" charset="-122"/>
                        </a:rPr>
                        <a:t>3º  Quadrimestre</a:t>
                      </a:r>
                    </a:p>
                  </a:txBody>
                  <a:tcPr marL="90000" marR="90000" marT="1410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charset="-122"/>
                        </a:rPr>
                        <a:t>Valor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宋体" charset="-122"/>
                      </a:endParaRP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Valor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-122"/>
                      </a:endParaRP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Valor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charset="-122"/>
                      </a:endParaRPr>
                    </a:p>
                  </a:txBody>
                  <a:tcPr marL="90000" marR="90000" marT="11749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117492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Receita</a:t>
                      </a: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242.821.889,60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470.497.588,70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100,00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Despesa</a:t>
                      </a: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266.452.475,70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109,73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423.906.987,20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90,09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charset="-122"/>
                        </a:rPr>
                        <a:t>Sup/Def.</a:t>
                      </a:r>
                    </a:p>
                  </a:txBody>
                  <a:tcPr marL="90000" marR="90000" marT="141056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-23.630.586,10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6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-9,73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46.590.601,50</a:t>
                      </a: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YaHei" pitchFamily="32" charset="-122"/>
                          <a:cs typeface="Arial" charset="0"/>
                        </a:rPr>
                        <a:t>9,91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pt-B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525" marR="9525" marT="9525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90000" marR="90000" marT="10824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112">
            <a:extLst>
              <a:ext uri="{FF2B5EF4-FFF2-40B4-BE49-F238E27FC236}">
                <a16:creationId xmlns:a16="http://schemas.microsoft.com/office/drawing/2014/main" id="{751E442B-734B-4789-9B99-6F2602CC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699132"/>
            <a:ext cx="1136650" cy="352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2020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097338" y="6310313"/>
            <a:ext cx="4117975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 baseline="-25000" dirty="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 baseline="-25000" dirty="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 baseline="-25000" dirty="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="1" baseline="-25000" dirty="0">
                <a:solidFill>
                  <a:srgbClr val="002060"/>
                </a:solidFill>
              </a:rPr>
              <a:t>Anexo 8 do RREO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000" b="1" baseline="-25000" dirty="0">
              <a:solidFill>
                <a:srgbClr val="002060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21240000">
            <a:off x="6550025" y="6432550"/>
            <a:ext cx="2133600" cy="29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289B13-30AA-49FB-AA70-E10A1C70A5FF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88913"/>
            <a:ext cx="8424862" cy="853696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APLICAÇÃO NA EDUCAÇÃO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99"/>
                </a:solidFill>
              </a:rPr>
              <a:t>2º QUADRIMESTRE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aseline="-25000" dirty="0">
                <a:solidFill>
                  <a:srgbClr val="000099"/>
                </a:solidFill>
              </a:rPr>
              <a:t>Exercício de 2020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1150937" cy="1081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14" name="Tabela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67404"/>
              </p:ext>
            </p:extLst>
          </p:nvPr>
        </p:nvGraphicFramePr>
        <p:xfrm>
          <a:off x="500033" y="1480322"/>
          <a:ext cx="8143934" cy="4171606"/>
        </p:xfrm>
        <a:graphic>
          <a:graphicData uri="http://schemas.openxmlformats.org/drawingml/2006/table">
            <a:tbl>
              <a:tblPr/>
              <a:tblGrid>
                <a:gridCol w="375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Descrição </a:t>
                      </a:r>
                      <a:r>
                        <a:rPr lang="pt-B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 -  Receita de Impostos e Transferências (I)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251.204.203,70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Despesas na Manutenção e Desenvolvimento do Ensino</a:t>
                      </a:r>
                      <a:r>
                        <a:rPr lang="pt-BR" sz="800" b="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 b="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 b="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B  -   Limite mínimo art. 212 da CF/88 ( 25% de A )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62.801.050,92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C  -  Despesa realizada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62.484.335,97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800" b="0" dirty="0">
                        <a:solidFill>
                          <a:srgbClr val="008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5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24,87%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800" b="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Pagamento dos Profissionais do Magistério</a:t>
                      </a:r>
                      <a:endParaRPr lang="pt-BR" sz="800" b="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D  -  Receita do FUNDEB (ITR IR IPI IPVA ICMS)  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34.795.701,60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100%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  -  Aplicação mínima pagamento de profissionais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( 60% )                   art. 60, XII, do ADCT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20.877.420,96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                             60 %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 -    Despesa realizada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29.958.981,90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86,10%</a:t>
                      </a:r>
                      <a:endParaRPr lang="pt-BR" sz="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06" marR="3080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1296987"/>
          </a:xfrm>
          <a:prstGeom prst="rect">
            <a:avLst/>
          </a:prstGeom>
          <a:noFill/>
          <a:ln w="25560" cap="sq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baseline="-25000" dirty="0">
                <a:solidFill>
                  <a:srgbClr val="000099"/>
                </a:solidFill>
              </a:rPr>
              <a:t>APLICAÇÃO NA SAÚDE</a:t>
            </a:r>
            <a:br>
              <a:rPr lang="pt-BR" sz="2200" b="1" baseline="-25000" dirty="0">
                <a:solidFill>
                  <a:srgbClr val="000099"/>
                </a:solidFill>
              </a:rPr>
            </a:br>
            <a:r>
              <a:rPr lang="pt-BR" sz="2200" b="1" baseline="-25000" dirty="0">
                <a:solidFill>
                  <a:srgbClr val="FFFFFF"/>
                </a:solidFill>
              </a:rPr>
              <a:t>      </a:t>
            </a:r>
            <a:r>
              <a:rPr lang="pt-BR" sz="2200" b="1" baseline="-25000" dirty="0">
                <a:solidFill>
                  <a:srgbClr val="000000"/>
                </a:solidFill>
              </a:rPr>
              <a:t>2º QUADRIMESTRE de 2020</a:t>
            </a:r>
            <a:br>
              <a:rPr lang="pt-BR" sz="2200" b="1" baseline="-25000" dirty="0">
                <a:solidFill>
                  <a:srgbClr val="000099"/>
                </a:solidFill>
              </a:rPr>
            </a:br>
            <a:endParaRPr lang="pt-BR" sz="2200" b="1" baseline="-25000" dirty="0">
              <a:solidFill>
                <a:srgbClr val="000099"/>
              </a:solidFill>
            </a:endParaRP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12305"/>
              </p:ext>
            </p:extLst>
          </p:nvPr>
        </p:nvGraphicFramePr>
        <p:xfrm>
          <a:off x="642910" y="1714488"/>
          <a:ext cx="8140700" cy="4192402"/>
        </p:xfrm>
        <a:graphic>
          <a:graphicData uri="http://schemas.openxmlformats.org/drawingml/2006/table">
            <a:tbl>
              <a:tblPr/>
              <a:tblGrid>
                <a:gridCol w="616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10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RECEITAS</a:t>
                      </a: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Receitas de Impostos e Transferências Constitucionais ( I )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251.204.203,60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PRÓPRIAS COM SAÚDE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 – Despesas com saúde (Função 10)        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54.030.401,20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B – Despesas custeadas com recursos vinculados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134.445.005,20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CÁLCULO DOS GASTOS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2001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3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 DAS DESPESAS PRÓPRIAS COM SAÚDE (II) =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(A – B)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80.414.604,00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60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                                                                                                                          % DAS DESPESAS PRÓPRIAS COM SAÚDE – EC Nº 29/00  (II/I) Art. 77, III, ADCT – mínimo 15%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32%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3571875" y="6357938"/>
            <a:ext cx="2928938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>
                <a:solidFill>
                  <a:srgbClr val="002060"/>
                </a:solidFill>
              </a:rPr>
              <a:t>Controladoria Geral do Município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baseline="-25000">
                <a:solidFill>
                  <a:srgbClr val="002060"/>
                </a:solidFill>
              </a:rPr>
              <a:t>Anexo 12-RREO</a:t>
            </a:r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6553200" y="60007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D821C2-9F55-4D4A-831E-41A92D3379BA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15430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74638"/>
            <a:ext cx="1195387" cy="1195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3485"/>
              </p:ext>
            </p:extLst>
          </p:nvPr>
        </p:nvGraphicFramePr>
        <p:xfrm>
          <a:off x="1071563" y="1643063"/>
          <a:ext cx="6994525" cy="4154724"/>
        </p:xfrm>
        <a:graphic>
          <a:graphicData uri="http://schemas.openxmlformats.org/drawingml/2006/table">
            <a:tbl>
              <a:tblPr/>
              <a:tblGrid>
                <a:gridCol w="368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73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PREVIDENCIÁRIO 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7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99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Valores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2º QUADRIMESTRE </a:t>
                      </a:r>
                    </a:p>
                  </a:txBody>
                  <a:tcPr marL="90000" marR="90000" marT="199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 Previdenciária</a:t>
                      </a:r>
                    </a:p>
                  </a:txBody>
                  <a:tcPr marL="90000" marR="90000" marT="1825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69.857.348,70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-) Despesa Previdenciária</a:t>
                      </a:r>
                    </a:p>
                  </a:txBody>
                  <a:tcPr marL="90000" marR="90000" marT="1825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23.293.294,60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6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= Resultado Previdenciário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825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46.564.054,10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Reserva Financeira  em 31/12/2019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825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R$ 381.458.733,00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02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Reserva Financeira  em 30/04/2020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825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R$ 384.759.223,80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3786188" y="6429375"/>
            <a:ext cx="2895600" cy="214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>
                <a:solidFill>
                  <a:srgbClr val="002060"/>
                </a:solidFill>
              </a:rPr>
              <a:t>Controladoria Geral do Município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900" b="1" baseline="-25000">
                <a:solidFill>
                  <a:srgbClr val="002060"/>
                </a:solidFill>
              </a:rPr>
              <a:t>Anexo 4 do RREO</a:t>
            </a: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323850" y="188913"/>
            <a:ext cx="8424863" cy="853696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FF"/>
                </a:solidFill>
                <a:latin typeface="Calibri" pitchFamily="32" charset="0"/>
              </a:rPr>
              <a:t>RESENPREV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aseline="-25000" dirty="0">
                <a:solidFill>
                  <a:srgbClr val="0000FF"/>
                </a:solidFill>
              </a:rPr>
              <a:t>Exercício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FF"/>
                </a:solidFill>
              </a:rPr>
              <a:t>2º QUADRIMESTRE de 2020</a:t>
            </a:r>
          </a:p>
        </p:txBody>
      </p:sp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1223962" cy="1223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47950"/>
              </p:ext>
            </p:extLst>
          </p:nvPr>
        </p:nvGraphicFramePr>
        <p:xfrm>
          <a:off x="2123727" y="2445113"/>
          <a:ext cx="6269385" cy="3879730"/>
        </p:xfrm>
        <a:graphic>
          <a:graphicData uri="http://schemas.openxmlformats.org/drawingml/2006/table">
            <a:tbl>
              <a:tblPr/>
              <a:tblGrid>
                <a:gridCol w="233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899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8288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 com Pessoal 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Executivo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Legislativo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 – Receita Corrente Líquida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solidFill>
                            <a:srgbClr val="FFFF66"/>
                          </a:solidFill>
                          <a:effectLst/>
                          <a:highlight>
                            <a:srgbClr val="800080"/>
                          </a:highlight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592.467.247,40</a:t>
                      </a:r>
                      <a:endParaRPr lang="pt-BR" dirty="0">
                        <a:solidFill>
                          <a:srgbClr val="FFFF66"/>
                        </a:solidFill>
                        <a:effectLst/>
                        <a:highlight>
                          <a:srgbClr val="800080"/>
                        </a:highlight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>
                          <a:solidFill>
                            <a:srgbClr val="FFFF66"/>
                          </a:solidFill>
                          <a:effectLst/>
                          <a:highlight>
                            <a:srgbClr val="800080"/>
                          </a:highlight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592.467.247,40</a:t>
                      </a:r>
                      <a:endParaRPr lang="pt-BR">
                        <a:solidFill>
                          <a:srgbClr val="FFFF66"/>
                        </a:solidFill>
                        <a:effectLst/>
                        <a:highlight>
                          <a:srgbClr val="800080"/>
                        </a:highlight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>
                          <a:solidFill>
                            <a:srgbClr val="FFFF66"/>
                          </a:solidFill>
                          <a:effectLst/>
                          <a:highlight>
                            <a:srgbClr val="800080"/>
                          </a:highlight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592.467.247,40</a:t>
                      </a:r>
                      <a:endParaRPr lang="pt-BR">
                        <a:solidFill>
                          <a:srgbClr val="FFFF66"/>
                        </a:solidFill>
                        <a:effectLst/>
                        <a:highlight>
                          <a:srgbClr val="800080"/>
                        </a:highlight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B – Despesa Realizada</a:t>
                      </a:r>
                    </a:p>
                  </a:txBody>
                  <a:tcPr marL="90000" marR="90000" marT="18288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dirty="0">
                        <a:solidFill>
                          <a:schemeClr val="tx1"/>
                        </a:solidFill>
                        <a:effectLst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285.842.089,10/</a:t>
                      </a:r>
                      <a:endParaRPr lang="pt-BR" sz="1200" b="1" dirty="0">
                        <a:solidFill>
                          <a:srgbClr val="FFFF66"/>
                        </a:solidFill>
                        <a:effectLst/>
                        <a:highlight>
                          <a:srgbClr val="800080"/>
                        </a:highlight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274.279.252,74</a:t>
                      </a:r>
                      <a:endParaRPr lang="pt-B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13.184.437,30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299.026.526,40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1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 – Percentual de Despesa</a:t>
                      </a:r>
                    </a:p>
                  </a:txBody>
                  <a:tcPr marL="90000" marR="90000" marT="18288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dirty="0">
                        <a:solidFill>
                          <a:srgbClr val="000000"/>
                        </a:solidFill>
                        <a:effectLst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400" dirty="0">
                          <a:solidFill>
                            <a:srgbClr val="008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48,25%</a:t>
                      </a:r>
                    </a:p>
                    <a:p>
                      <a:pPr algn="ctr" fontAlgn="b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46,29%</a:t>
                      </a:r>
                      <a:endParaRPr lang="pt-B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2,23%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dirty="0">
                          <a:solidFill>
                            <a:srgbClr val="008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50,48%</a:t>
                      </a:r>
                    </a:p>
                    <a:p>
                      <a:pPr algn="ctr" fontAlgn="b"/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48,52%</a:t>
                      </a:r>
                      <a:endParaRPr lang="pt-B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 – Limite de Alerta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48,60%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5,40%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54,00%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  - Limite Prudencial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51,30%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5,70%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57,00%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F – Limite Máximo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54,00%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60,00%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519" name="Rectangle 111"/>
          <p:cNvSpPr>
            <a:spLocks noChangeArrowheads="1"/>
          </p:cNvSpPr>
          <p:nvPr/>
        </p:nvSpPr>
        <p:spPr bwMode="auto">
          <a:xfrm>
            <a:off x="3203848" y="6072476"/>
            <a:ext cx="2895600" cy="57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aseline="-25000" dirty="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aseline="-25000" dirty="0">
                <a:solidFill>
                  <a:srgbClr val="002060"/>
                </a:solidFill>
              </a:rPr>
              <a:t>Controladoria Geral do Município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baseline="-25000" dirty="0">
                <a:solidFill>
                  <a:srgbClr val="002060"/>
                </a:solidFill>
              </a:rPr>
              <a:t>Anexo 6 - RGF</a:t>
            </a:r>
          </a:p>
        </p:txBody>
      </p:sp>
      <p:sp>
        <p:nvSpPr>
          <p:cNvPr id="17520" name="Rectangle 11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ECB4D5C-8B89-4482-858B-EB9512DE0F98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sp>
        <p:nvSpPr>
          <p:cNvPr id="17521" name="Rectangle 113"/>
          <p:cNvSpPr>
            <a:spLocks noChangeArrowheads="1"/>
          </p:cNvSpPr>
          <p:nvPr/>
        </p:nvSpPr>
        <p:spPr bwMode="auto">
          <a:xfrm>
            <a:off x="395288" y="261938"/>
            <a:ext cx="8424862" cy="109991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DESPESA COM PESSOAL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</a:rPr>
              <a:t>Exercício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</a:rPr>
              <a:t>Art. 20, III, da LRF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99"/>
                </a:solidFill>
              </a:rPr>
              <a:t>2º QUADRIMESTRE</a:t>
            </a:r>
          </a:p>
        </p:txBody>
      </p:sp>
      <p:pic>
        <p:nvPicPr>
          <p:cNvPr id="17522" name="Picture 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107950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ctangle 111">
            <a:extLst>
              <a:ext uri="{FF2B5EF4-FFF2-40B4-BE49-F238E27FC236}">
                <a16:creationId xmlns:a16="http://schemas.microsoft.com/office/drawing/2014/main" id="{A64B1011-2ECB-4391-8DAF-077164D0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5" y="1417906"/>
            <a:ext cx="7565527" cy="7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aseline="-25000" dirty="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aseline="-25000" dirty="0">
                <a:solidFill>
                  <a:srgbClr val="002060"/>
                </a:solidFill>
              </a:rPr>
              <a:t>Alteração desse Quadro no Primeiro Quadrimestre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aseline="-25000" dirty="0">
                <a:solidFill>
                  <a:srgbClr val="002060"/>
                </a:solidFill>
              </a:rPr>
              <a:t>Em decorrência de análise dos cálculos, no Demonstrativo da Despesa com  Pessoal na CGM pela Servidora </a:t>
            </a:r>
            <a:r>
              <a:rPr lang="pt-BR" baseline="-25000" dirty="0" err="1">
                <a:solidFill>
                  <a:srgbClr val="002060"/>
                </a:solidFill>
              </a:rPr>
              <a:t>Raynne</a:t>
            </a:r>
            <a:r>
              <a:rPr lang="pt-BR" baseline="-25000" dirty="0">
                <a:solidFill>
                  <a:srgbClr val="002060"/>
                </a:solidFill>
              </a:rPr>
              <a:t>, Contadora. A alteração está consignada na Despesa realizada no executivo, refletindo no percentual. Esta alteração, esta devidamente publicada no Boletim Oficial do Município n. 47 de 14.08.2020.</a:t>
            </a:r>
            <a:endParaRPr lang="pt-BR" b="1" baseline="-2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ACF305-AD1D-49A8-B271-F9BC5A4779E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1063625" cy="1223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1196975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="1" baseline="-25000" dirty="0">
                <a:solidFill>
                  <a:srgbClr val="000099"/>
                </a:solidFill>
              </a:rPr>
              <a:t>EXERCÍCIO DE 2020</a:t>
            </a:r>
            <a:br>
              <a:rPr lang="pt-BR" sz="4400" b="1" baseline="-25000" dirty="0">
                <a:solidFill>
                  <a:srgbClr val="000099"/>
                </a:solidFill>
              </a:rPr>
            </a:b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aseline="-25000" dirty="0">
                <a:solidFill>
                  <a:srgbClr val="000099"/>
                </a:solidFill>
              </a:rPr>
              <a:t>2º QUADRIMESTRE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5650" y="549275"/>
            <a:ext cx="7704138" cy="2087563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09988" y="6092825"/>
            <a:ext cx="2185987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ABA2C-B365-4835-9B9E-5578C3E1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36838"/>
            <a:ext cx="7416800" cy="348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QUE É A META FISCAL?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estimativa feita pelo governo da diferença entre a sua expectativa de receitas e de seus gastos em um ano. Se essa diferença for positiva (receitas maiores que gastos), a meta prevê um superávit primário. Se for negativa (gastos maiores que as receitas), será um déficit primário.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QUEM DEFINE A META FISCAL?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próprio governo através da Lei de Diretrizes Orçamentárias (LDO), que precisa ser aprovada pela Câmara Municipal.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estabelecer um valor, o governo assume um compromisso público de como vai equilibrar as contas públicas e manter a dívida pública sob controle. </a:t>
            </a:r>
            <a:endParaRPr lang="pt-BR" sz="2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46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428625" y="2000250"/>
          <a:ext cx="7964488" cy="378777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88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8288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 com Pessoal 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Executivo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Legislativo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 – Receita Corrente Líquida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620.227.152,96</a:t>
                      </a:r>
                    </a:p>
                  </a:txBody>
                  <a:tcPr marL="90000" marR="90000" marT="1677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620.227.152,96</a:t>
                      </a:r>
                    </a:p>
                  </a:txBody>
                  <a:tcPr marL="90000" marR="90000" marT="1677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620.227.152,96</a:t>
                      </a:r>
                    </a:p>
                  </a:txBody>
                  <a:tcPr marL="90000" marR="90000" marT="1677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B – Despesa Realizada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292.754.590,61</a:t>
                      </a:r>
                    </a:p>
                  </a:txBody>
                  <a:tcPr marL="90000" marR="90000" marT="1677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13.374.907,61</a:t>
                      </a:r>
                    </a:p>
                  </a:txBody>
                  <a:tcPr marL="90000" marR="90000" marT="16776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299.026.526,40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 – Percentual de Despesa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45,04%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2,16%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47,20%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 – Limite de Alerta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48,60%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5,40%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54,00%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  - Limite Prudencial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51,30%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5,70%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57,00%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F – Limite Máximo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54,00%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60,00%</a:t>
                      </a:r>
                    </a:p>
                  </a:txBody>
                  <a:tcPr marL="90000" marR="90000" marT="18288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519" name="Rectangle 111"/>
          <p:cNvSpPr>
            <a:spLocks noChangeArrowheads="1"/>
          </p:cNvSpPr>
          <p:nvPr/>
        </p:nvSpPr>
        <p:spPr bwMode="auto">
          <a:xfrm>
            <a:off x="3214688" y="5786438"/>
            <a:ext cx="2895600" cy="57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aseline="-25000">
              <a:solidFill>
                <a:srgbClr val="898989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aseline="-25000">
                <a:solidFill>
                  <a:srgbClr val="002060"/>
                </a:solidFill>
              </a:rPr>
              <a:t>Controladoria Geral do Município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baseline="-25000">
                <a:solidFill>
                  <a:srgbClr val="002060"/>
                </a:solidFill>
              </a:rPr>
              <a:t>Anexo 6 - RGF</a:t>
            </a:r>
          </a:p>
        </p:txBody>
      </p:sp>
      <p:sp>
        <p:nvSpPr>
          <p:cNvPr id="17520" name="Rectangle 11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ECB4D5C-8B89-4482-858B-EB9512DE0F98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sp>
        <p:nvSpPr>
          <p:cNvPr id="17521" name="Rectangle 113"/>
          <p:cNvSpPr>
            <a:spLocks noChangeArrowheads="1"/>
          </p:cNvSpPr>
          <p:nvPr/>
        </p:nvSpPr>
        <p:spPr bwMode="auto">
          <a:xfrm>
            <a:off x="395288" y="261938"/>
            <a:ext cx="8424862" cy="109991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DESPESA COM PESSOAL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</a:rPr>
              <a:t>Exercício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</a:rPr>
              <a:t>Art. 20, III, da LRF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99"/>
                </a:solidFill>
              </a:rPr>
              <a:t>2º QUADRIMESTRE</a:t>
            </a:r>
          </a:p>
        </p:txBody>
      </p:sp>
      <p:pic>
        <p:nvPicPr>
          <p:cNvPr id="17522" name="Picture 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1079500" cy="1079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88862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47966"/>
              </p:ext>
            </p:extLst>
          </p:nvPr>
        </p:nvGraphicFramePr>
        <p:xfrm>
          <a:off x="428625" y="2500313"/>
          <a:ext cx="8234363" cy="2474915"/>
        </p:xfrm>
        <a:graphic>
          <a:graphicData uri="http://schemas.openxmlformats.org/drawingml/2006/table">
            <a:tbl>
              <a:tblPr/>
              <a:tblGrid>
                <a:gridCol w="493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 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%</a:t>
                      </a:r>
                    </a:p>
                  </a:txBody>
                  <a:tcPr marL="90000" marR="90000" marT="199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 – Receita Corrente Líquida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2167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620.227.153,00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100%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B – Dívida Consolidada  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2167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91.062.187,70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14,68%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 – Dívida Consolidada Líquida </a:t>
                      </a:r>
                    </a:p>
                  </a:txBody>
                  <a:tcPr marL="90000" marR="90000" marT="2167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-86.150.299,30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-13,89%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 – Limite Máximo  ( 120,00%  de A )</a:t>
                      </a:r>
                    </a:p>
                  </a:txBody>
                  <a:tcPr marL="90000" marR="90000" marT="2167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744.272.583,60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120%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3124200" y="5429250"/>
            <a:ext cx="2895600" cy="57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aseline="-25000">
                <a:solidFill>
                  <a:srgbClr val="002060"/>
                </a:solidFill>
              </a:rPr>
              <a:t>Controladoria Geral do Município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baseline="-25000">
                <a:solidFill>
                  <a:srgbClr val="002060"/>
                </a:solidFill>
              </a:rPr>
              <a:t>Anexo 2 da RGF</a:t>
            </a: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E68684-6893-4AB1-B453-D4C3A1F7E590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358775" y="249238"/>
            <a:ext cx="8424863" cy="1038362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LIMITE DA DÍVIDA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  <a:latin typeface="Calibri" pitchFamily="32" charset="0"/>
              </a:rPr>
              <a:t>2º QUADRIMESTRE –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aseline="-25000" dirty="0">
                <a:solidFill>
                  <a:srgbClr val="000099"/>
                </a:solidFill>
              </a:rPr>
              <a:t>Resolução nº 40/01 Senado Federal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aseline="-25000" dirty="0">
              <a:solidFill>
                <a:srgbClr val="000099"/>
              </a:solidFill>
            </a:endParaRPr>
          </a:p>
        </p:txBody>
      </p:sp>
      <p:pic>
        <p:nvPicPr>
          <p:cNvPr id="18490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1008063" cy="1008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27025" algn="ctr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pt-BR" sz="3200" b="1" baseline="-25000">
              <a:solidFill>
                <a:srgbClr val="000000"/>
              </a:solidFill>
            </a:endParaRPr>
          </a:p>
          <a:p>
            <a:pPr marL="336550" indent="-327025" algn="ctr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pt-BR" sz="3200" b="1" baseline="-25000">
              <a:solidFill>
                <a:srgbClr val="000000"/>
              </a:solidFill>
            </a:endParaRPr>
          </a:p>
          <a:p>
            <a:pPr marL="333375" indent="-328613" algn="ctr">
              <a:lnSpc>
                <a:spcPct val="100000"/>
              </a:lnSpc>
              <a:spcBef>
                <a:spcPts val="800"/>
              </a:spcBef>
              <a:buClr>
                <a:srgbClr val="996666"/>
              </a:buClr>
              <a:buFont typeface="Wingdings" charset="2"/>
              <a:buChar char="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3200" b="1" baseline="-25000">
                <a:solidFill>
                  <a:srgbClr val="000000"/>
                </a:solidFill>
              </a:rPr>
              <a:t>Em suma, o Resultado Primário é a receita menos a despesa, não incluídos nessa última os recursos destinados ao pagamento dos juros e encargos da Dívida Pública.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>
                <a:solidFill>
                  <a:srgbClr val="002060"/>
                </a:solidFill>
              </a:rPr>
              <a:t>Controladoria Geral do Município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94F6BC-305B-46E4-8B42-9215A217DBAE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56" y="135287"/>
            <a:ext cx="1080120" cy="11593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850" y="175484"/>
            <a:ext cx="8424863" cy="109991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RESULTADO PRIMÁRIO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99"/>
                </a:solidFill>
              </a:rPr>
              <a:t> 2º QUADRIMESTRE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  <a:latin typeface="Calibri" pitchFamily="32" charset="0"/>
              </a:rPr>
              <a:t>EXERCÍCIO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b="1" baseline="-25000" dirty="0">
              <a:solidFill>
                <a:srgbClr val="000099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57624"/>
              </p:ext>
            </p:extLst>
          </p:nvPr>
        </p:nvGraphicFramePr>
        <p:xfrm>
          <a:off x="611560" y="1233488"/>
          <a:ext cx="8209068" cy="5380773"/>
        </p:xfrm>
        <a:graphic>
          <a:graphicData uri="http://schemas.openxmlformats.org/drawingml/2006/table">
            <a:tbl>
              <a:tblPr/>
              <a:tblGrid>
                <a:gridCol w="424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6596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2° QUADRIMESTRE </a:t>
                      </a:r>
                    </a:p>
                  </a:txBody>
                  <a:tcPr marL="90000" marR="90000" marT="16596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Receitas Primárias Correntes Total ( A)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436.922.626,10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181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 ) Aplicações Financeiras ( B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42.138.348,70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181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Receitas de Capital ( C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17.151.355,00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181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 ) Alienação de Ativos ( D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181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 ) Operações de Crédito (E)</a:t>
                      </a:r>
                    </a:p>
                  </a:txBody>
                  <a:tcPr marL="90000" marR="90000" marT="17424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15.214.487,90</a:t>
                      </a:r>
                    </a:p>
                  </a:txBody>
                  <a:tcPr marL="9360" marR="8568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0000" marR="90000" marT="1810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Receitas Fiscais Líquidas ( F = A – B + C - D- E )</a:t>
                      </a:r>
                    </a:p>
                  </a:txBody>
                  <a:tcPr marL="90000" marR="90000" marT="17604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396.720.422,60</a:t>
                      </a:r>
                    </a:p>
                  </a:txBody>
                  <a:tcPr marL="9360" marR="9360" marT="9360" marB="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360" marR="9360" marT="1310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Correntes ( G)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530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303.214.946,90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4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 ) Juros e Encargos da Dívida ( H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530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1.349.197,10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de Capital ( I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530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17.681.084,10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- ) Amortização da Dívida ( J )</a:t>
                      </a:r>
                    </a:p>
                  </a:txBody>
                  <a:tcPr marL="90000" marR="90000" marT="165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0000" marR="90000" marT="1530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5.419.527,40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Despesas Primárias Líquidas (K = G - H+ I- J)</a:t>
                      </a:r>
                    </a:p>
                  </a:txBody>
                  <a:tcPr marL="90000" marR="90000" marT="17424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360" marR="9360" marT="15840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314.127.306,50</a:t>
                      </a:r>
                    </a:p>
                  </a:txBody>
                  <a:tcPr marL="9360" marR="9360" marT="936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Primário ( F – K )</a:t>
                      </a:r>
                    </a:p>
                  </a:txBody>
                  <a:tcPr marL="90000" marR="90000" marT="18288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2" charset="-122"/>
                        <a:cs typeface="Arial" charset="0"/>
                      </a:endParaRP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82.593.116,10</a:t>
                      </a:r>
                    </a:p>
                  </a:txBody>
                  <a:tcPr marL="9360" marR="9360" marT="9360" marB="0" anchor="b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616" name="Rectangle 136"/>
          <p:cNvSpPr>
            <a:spLocks noChangeArrowheads="1"/>
          </p:cNvSpPr>
          <p:nvPr/>
        </p:nvSpPr>
        <p:spPr bwMode="auto">
          <a:xfrm>
            <a:off x="8207375" y="7343775"/>
            <a:ext cx="587375" cy="43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595218-DA3F-4A0B-8943-33A41558C410}" type="slidenum">
              <a:rPr lang="pt-BR" sz="1200" b="1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t-BR" sz="1200" b="1" baseline="-25000">
              <a:solidFill>
                <a:srgbClr val="898989"/>
              </a:solidFill>
            </a:endParaRPr>
          </a:p>
        </p:txBody>
      </p:sp>
      <p:pic>
        <p:nvPicPr>
          <p:cNvPr id="20617" name="Picture 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936625" cy="936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618" name="Rectangle 138"/>
          <p:cNvSpPr>
            <a:spLocks noChangeArrowheads="1"/>
          </p:cNvSpPr>
          <p:nvPr/>
        </p:nvSpPr>
        <p:spPr bwMode="auto">
          <a:xfrm>
            <a:off x="323850" y="0"/>
            <a:ext cx="8424863" cy="853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FF"/>
                </a:solidFill>
                <a:latin typeface="Calibri" pitchFamily="32" charset="0"/>
              </a:rPr>
              <a:t>RESULTADO PRIMÁRIO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FF"/>
                </a:solidFill>
              </a:rPr>
              <a:t>2º QUADRIMESTRE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FF"/>
                </a:solidFill>
                <a:latin typeface="Calibri" pitchFamily="32" charset="0"/>
              </a:rPr>
              <a:t>EXERCÍCIO DE 2020</a:t>
            </a:r>
            <a:r>
              <a:rPr lang="pt-BR" sz="2400" b="1" baseline="-250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20619" name="Text Box 139"/>
          <p:cNvSpPr txBox="1">
            <a:spLocks noChangeArrowheads="1"/>
          </p:cNvSpPr>
          <p:nvPr/>
        </p:nvSpPr>
        <p:spPr bwMode="auto">
          <a:xfrm>
            <a:off x="3349625" y="6524625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sp>
        <p:nvSpPr>
          <p:cNvPr id="20620" name="Text Box 140"/>
          <p:cNvSpPr txBox="1">
            <a:spLocks noChangeArrowheads="1"/>
          </p:cNvSpPr>
          <p:nvPr/>
        </p:nvSpPr>
        <p:spPr bwMode="auto">
          <a:xfrm>
            <a:off x="7597775" y="981075"/>
            <a:ext cx="1263650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Anexo 6 do RREO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3375" indent="-331788" algn="ctr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Font typeface="Wingdings" charset="2"/>
              <a:buChar char="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pt-BR" sz="2800" baseline="-25000">
                <a:solidFill>
                  <a:srgbClr val="000000"/>
                </a:solidFill>
              </a:rPr>
              <a:t>RESULTADO NOMINAL</a:t>
            </a:r>
          </a:p>
          <a:p>
            <a:pPr marL="336550" indent="-331788"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endParaRPr lang="pt-BR" sz="2800" baseline="-25000">
              <a:solidFill>
                <a:srgbClr val="000000"/>
              </a:solidFill>
            </a:endParaRPr>
          </a:p>
          <a:p>
            <a:pPr marL="333375" indent="-331788" algn="ctr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Font typeface="Wingdings" charset="2"/>
              <a:buChar char="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pt-BR" sz="2800" baseline="-25000">
                <a:solidFill>
                  <a:srgbClr val="000000"/>
                </a:solidFill>
              </a:rPr>
              <a:t>  Resultado Nominal na prática é a comparação:  estoque da dívida no período atual - o estoque da dívida do período anterior.</a:t>
            </a:r>
          </a:p>
          <a:p>
            <a:pPr marL="336550" indent="-331788"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endParaRPr lang="pt-BR" sz="2800" b="1" baseline="-25000">
              <a:solidFill>
                <a:srgbClr val="000000"/>
              </a:solidFill>
            </a:endParaRPr>
          </a:p>
          <a:p>
            <a:pPr marL="333375" indent="-331788" algn="ctr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Font typeface="Wingdings" charset="2"/>
              <a:buChar char="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pt-BR" sz="2800" b="1" baseline="-25000">
                <a:solidFill>
                  <a:srgbClr val="000000"/>
                </a:solidFill>
              </a:rPr>
              <a:t>Resultado positivo: </a:t>
            </a:r>
            <a:r>
              <a:rPr lang="pt-BR" sz="2800" baseline="-25000">
                <a:solidFill>
                  <a:srgbClr val="000000"/>
                </a:solidFill>
              </a:rPr>
              <a:t>aumentou a dívida.</a:t>
            </a:r>
          </a:p>
          <a:p>
            <a:pPr marL="333375" indent="-331788" algn="ctr">
              <a:lnSpc>
                <a:spcPct val="100000"/>
              </a:lnSpc>
              <a:spcBef>
                <a:spcPts val="700"/>
              </a:spcBef>
              <a:buClr>
                <a:srgbClr val="996666"/>
              </a:buClr>
              <a:buFont typeface="Wingdings" charset="2"/>
              <a:buChar char="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pt-BR" sz="2800" b="1" baseline="-25000">
                <a:solidFill>
                  <a:srgbClr val="000000"/>
                </a:solidFill>
              </a:rPr>
              <a:t>Resultado negativo: </a:t>
            </a:r>
            <a:r>
              <a:rPr lang="pt-BR" sz="2800" baseline="-25000">
                <a:solidFill>
                  <a:srgbClr val="000000"/>
                </a:solidFill>
              </a:rPr>
              <a:t>diminuiu a dívida.</a:t>
            </a:r>
          </a:p>
          <a:p>
            <a:pPr marL="336550" indent="-331788"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endParaRPr lang="pt-BR" sz="2800" baseline="-2500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>
                <a:solidFill>
                  <a:srgbClr val="002060"/>
                </a:solidFill>
              </a:rPr>
              <a:t>Controladoria Geral do Município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A3E4F2-78BA-4374-9E4E-2AA6CF202E44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1223962" cy="1223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 l="64441" t="59633" r="16893" b="14449"/>
          <a:stretch>
            <a:fillRect/>
          </a:stretch>
        </p:blipFill>
        <p:spPr bwMode="auto">
          <a:xfrm>
            <a:off x="611188" y="4508500"/>
            <a:ext cx="500062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013325"/>
            <a:ext cx="500062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3850" y="0"/>
            <a:ext cx="8424863" cy="997325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baseline="-25000" dirty="0">
                <a:solidFill>
                  <a:srgbClr val="000099"/>
                </a:solidFill>
                <a:latin typeface="Calibri" pitchFamily="32" charset="0"/>
              </a:rPr>
              <a:t>RESULTADO NOMINAL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baseline="-25000" dirty="0">
                <a:solidFill>
                  <a:srgbClr val="000099"/>
                </a:solidFill>
              </a:rPr>
              <a:t>2º QUADRIMESTRE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 b="1" baseline="-25000" dirty="0">
              <a:solidFill>
                <a:srgbClr val="9999FF"/>
              </a:solidFill>
              <a:latin typeface="Calibri" pitchFamily="32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baseline="-25000" dirty="0">
                <a:solidFill>
                  <a:srgbClr val="000099"/>
                </a:solidFill>
                <a:latin typeface="Calibri" pitchFamily="32" charset="0"/>
              </a:rPr>
              <a:t>EXERCÍCIO DE 2020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69313"/>
              </p:ext>
            </p:extLst>
          </p:nvPr>
        </p:nvGraphicFramePr>
        <p:xfrm>
          <a:off x="714375" y="1000125"/>
          <a:ext cx="7931150" cy="5399093"/>
        </p:xfrm>
        <a:graphic>
          <a:graphicData uri="http://schemas.openxmlformats.org/drawingml/2006/table">
            <a:tbl>
              <a:tblPr/>
              <a:tblGrid>
                <a:gridCol w="39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Valores 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Em 31/12/2019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Em 30/04/2020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D ) 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 </a:t>
                      </a: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 E )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 – Dívida Consolidada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81.740.052,90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91.062.189,70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B – Deduções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103.936.497,80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177.212.489,00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C – Dívida Consolidada Líquida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(A-B)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-22.196.444,90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-86.150.299,30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 – Passivos Reconhecidos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37.295.280,20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0,00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 – Dívida Fiscal Líquida (DCL-PR)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-59.491.725,1</a:t>
                      </a:r>
                    </a:p>
                  </a:txBody>
                  <a:tcPr marL="9360" marR="8568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-86.150.299,30</a:t>
                      </a:r>
                    </a:p>
                  </a:txBody>
                  <a:tcPr marL="9360" marR="9360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Descrição</a:t>
                      </a:r>
                    </a:p>
                  </a:txBody>
                  <a:tcPr marL="90000" marR="90000" marT="199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Evolução do Período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2º Quadrimestre de 2020 (DC-CE) 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Nominal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charset="0"/>
                          <a:ea typeface="Microsoft YaHei" pitchFamily="32" charset="-122"/>
                          <a:cs typeface="Arial" charset="0"/>
                        </a:rPr>
                        <a:t>63.953.854,40</a:t>
                      </a:r>
                    </a:p>
                  </a:txBody>
                  <a:tcPr marL="90000" marR="90000" marT="19980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Resultado Positivo</a:t>
                      </a:r>
                    </a:p>
                  </a:txBody>
                  <a:tcPr marL="90000" marR="90000" marT="25092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2" charset="-122"/>
                          <a:cs typeface="Arial" charset="0"/>
                        </a:rPr>
                        <a:t>Aumentou a Dívida</a:t>
                      </a:r>
                    </a:p>
                  </a:txBody>
                  <a:tcPr marL="90000" marR="90000" marT="250920" marB="4680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629" name="Rectangle 101"/>
          <p:cNvSpPr>
            <a:spLocks noChangeArrowheads="1"/>
          </p:cNvSpPr>
          <p:nvPr/>
        </p:nvSpPr>
        <p:spPr bwMode="auto">
          <a:xfrm>
            <a:off x="2376488" y="6457950"/>
            <a:ext cx="5111750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aseline="-25000">
                <a:solidFill>
                  <a:srgbClr val="002060"/>
                </a:solidFill>
              </a:rPr>
              <a:t>Controladoria Geral do Município  </a:t>
            </a:r>
            <a:r>
              <a:rPr lang="pt-BR" sz="900" b="1" baseline="-25000">
                <a:solidFill>
                  <a:srgbClr val="002060"/>
                </a:solidFill>
              </a:rPr>
              <a:t>Anexo 6b do RREO</a:t>
            </a:r>
          </a:p>
        </p:txBody>
      </p:sp>
      <p:sp>
        <p:nvSpPr>
          <p:cNvPr id="22630" name="Rectangle 102"/>
          <p:cNvSpPr>
            <a:spLocks noChangeArrowheads="1"/>
          </p:cNvSpPr>
          <p:nvPr/>
        </p:nvSpPr>
        <p:spPr bwMode="auto">
          <a:xfrm>
            <a:off x="7956550" y="6361113"/>
            <a:ext cx="549275" cy="57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093D9A-1ED4-4793-89C4-E8227BE86871}" type="slidenum">
              <a:rPr lang="pt-BR" sz="1200" b="1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200" b="1" baseline="-25000">
              <a:solidFill>
                <a:srgbClr val="898989"/>
              </a:solidFill>
            </a:endParaRPr>
          </a:p>
        </p:txBody>
      </p:sp>
      <p:pic>
        <p:nvPicPr>
          <p:cNvPr id="22631" name="Picture 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1193800" cy="1050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632" name="Rectangle 104"/>
          <p:cNvSpPr>
            <a:spLocks noChangeArrowheads="1"/>
          </p:cNvSpPr>
          <p:nvPr/>
        </p:nvSpPr>
        <p:spPr bwMode="auto">
          <a:xfrm>
            <a:off x="0" y="0"/>
            <a:ext cx="9144000" cy="710067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baseline="-25000" dirty="0">
                <a:solidFill>
                  <a:srgbClr val="000099"/>
                </a:solidFill>
                <a:latin typeface="Calibri" pitchFamily="32" charset="0"/>
              </a:rPr>
              <a:t>RESULTADO NOMINAL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1600" b="1" baseline="-25000" dirty="0">
                <a:solidFill>
                  <a:srgbClr val="000099"/>
                </a:solidFill>
              </a:rPr>
              <a:t>2º QUADRIMESTRE de 2020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1600" b="1" baseline="-25000" dirty="0">
                <a:solidFill>
                  <a:srgbClr val="000099"/>
                </a:solidFill>
                <a:latin typeface="Calibri" pitchFamily="32" charset="0"/>
              </a:rPr>
              <a:t>EXERCÍCIO DE 2020</a:t>
            </a:r>
          </a:p>
        </p:txBody>
      </p:sp>
      <p:pic>
        <p:nvPicPr>
          <p:cNvPr id="22633" name="Picture 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6000750"/>
            <a:ext cx="431800" cy="387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00113" y="404813"/>
            <a:ext cx="7343775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>
                <a:solidFill>
                  <a:srgbClr val="0000FF"/>
                </a:solidFill>
              </a:rPr>
              <a:t>Audiência Pública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Apresentado por: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PAULO ROCHA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Assistente CGM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 err="1">
                <a:solidFill>
                  <a:srgbClr val="000000"/>
                </a:solidFill>
              </a:rPr>
              <a:t>Raynne</a:t>
            </a:r>
            <a:r>
              <a:rPr lang="pt-BR" sz="2800" b="1" baseline="-25000" dirty="0">
                <a:solidFill>
                  <a:srgbClr val="000000"/>
                </a:solidFill>
              </a:rPr>
              <a:t> Gonçalves de Paula Silva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Contadora CGM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JOÃO PAULO PEREZ DOS ANJOS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Controlador Geral do Município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="1" baseline="-25000" dirty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aseline="-25000">
                <a:solidFill>
                  <a:srgbClr val="898989"/>
                </a:solidFill>
              </a:rPr>
              <a:t>Controladoria Geral do Município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FA2503-4459-47F3-BF4B-770B2536B3BB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8913"/>
            <a:ext cx="1079500" cy="1150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ACF305-AD1D-49A8-B271-F9BC5A4779E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064" y="866751"/>
            <a:ext cx="1063625" cy="1223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620688"/>
            <a:ext cx="777240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="1" baseline="-25000" dirty="0">
                <a:solidFill>
                  <a:srgbClr val="000099"/>
                </a:solidFill>
              </a:rPr>
              <a:t>EXERCÍCIO DE 2020</a:t>
            </a:r>
            <a:br>
              <a:rPr lang="pt-BR" sz="4400" b="1" baseline="-25000" dirty="0">
                <a:solidFill>
                  <a:srgbClr val="000099"/>
                </a:solidFill>
              </a:rPr>
            </a:br>
            <a:r>
              <a:rPr lang="pt-BR" sz="4400" baseline="-25000" dirty="0">
                <a:solidFill>
                  <a:srgbClr val="000000"/>
                </a:solidFill>
              </a:rPr>
              <a:t>      </a:t>
            </a:r>
            <a:r>
              <a:rPr lang="pt-BR" sz="4400" baseline="-25000" dirty="0">
                <a:solidFill>
                  <a:srgbClr val="000099"/>
                </a:solidFill>
              </a:rPr>
              <a:t>2º QUADRIMESTRE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5650" y="549275"/>
            <a:ext cx="7704138" cy="2087563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09988" y="6092825"/>
            <a:ext cx="2185987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ABA2C-B365-4835-9B9E-5578C3E1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739" y="2162126"/>
            <a:ext cx="7416800" cy="348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ONDE VEM O DINHEIRO?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Impostos cobrados pelo município: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Impostos sobre Propriedade Predial e Territorial Urbana (IPTU);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Imposto sobre Transmissão de Bens Intervivos (ITBI); e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Imposto sobre Serviços (ISS). </a:t>
            </a:r>
            <a:endParaRPr lang="pt-BR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Transferências Estaduais: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Cota Parte ICMS;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Cota Parte IPVA;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• Royalties Estaduais.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Transferências Federais: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Fundo de Participação dos Municípios (FPM);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Cota Parte ITR;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Cota Parte IPI;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Royalties Federal.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779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5" y="28575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 dirty="0">
                <a:solidFill>
                  <a:srgbClr val="0070C0"/>
                </a:solidFill>
              </a:rPr>
              <a:t>Audiência Pública 2º Q. 2020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2636838"/>
            <a:ext cx="7416800" cy="348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aseline="-25000" dirty="0">
                <a:solidFill>
                  <a:srgbClr val="000000"/>
                </a:solidFill>
              </a:rPr>
              <a:t>  </a:t>
            </a: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Lei de Responsabilidade Fiscal: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Art. 9 (...)§  4º</a:t>
            </a:r>
            <a:r>
              <a:rPr lang="pt-BR" sz="2800" u="sng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 até o final dos meses de maio, setembro e fevereiro, o 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Poder Executivo demonstrará e avaliará o cumprimento das metas fiscais 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de cada Quadrimestre, em Audiência Pública...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Art. 54 Ao final de cada quadrimestre será emitido pelos titulares 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dos Poderes e órgãos referidos no art. 20 Relatório de Gestão Fiscal (...).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60FA29-353E-4B56-B3A3-532676EE2EE2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0350"/>
            <a:ext cx="919162" cy="1114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50" y="214313"/>
            <a:ext cx="8353425" cy="1800225"/>
          </a:xfrm>
          <a:prstGeom prst="rect">
            <a:avLst/>
          </a:prstGeom>
          <a:noFill/>
          <a:ln w="28440" cap="sq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27425" y="6245225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8313" y="2205038"/>
            <a:ext cx="8229600" cy="3503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27025"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800" b="1" baseline="-25000" dirty="0">
                <a:solidFill>
                  <a:srgbClr val="000000"/>
                </a:solidFill>
              </a:rPr>
              <a:t>Objetivo:</a:t>
            </a:r>
          </a:p>
          <a:p>
            <a:pPr marL="333375" indent="-328613" algn="just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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Abordar de forma resumida, alguns aspectos mais relevantes da avaliação </a:t>
            </a:r>
          </a:p>
          <a:p>
            <a:pPr marL="333375" indent="-328613" algn="just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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dos cumprimentos das metas fiscais  do 2º QUADRIMESTRE 2020.</a:t>
            </a:r>
          </a:p>
          <a:p>
            <a:pPr marL="336550" indent="-327025" algn="ctr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3200" b="1" baseline="-25000" dirty="0">
                <a:solidFill>
                  <a:srgbClr val="000000"/>
                </a:solidFill>
              </a:rPr>
              <a:t>Índices: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Execução Orçamentária;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Aplicação na Educação;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Aplicação na Saúde;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Despesas com Pessoal;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Dívida Pública Consolidada;</a:t>
            </a:r>
          </a:p>
          <a:p>
            <a:pPr marL="333375" indent="-328613" algn="ctr">
              <a:lnSpc>
                <a:spcPct val="100000"/>
              </a:lnSpc>
              <a:spcBef>
                <a:spcPts val="600"/>
              </a:spcBef>
              <a:buClr>
                <a:srgbClr val="996666"/>
              </a:buClr>
              <a:buFont typeface="Wingdings" charset="2"/>
              <a:buChar char="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pt-BR" sz="2400" baseline="-25000" dirty="0">
                <a:solidFill>
                  <a:srgbClr val="000000"/>
                </a:solidFill>
              </a:rPr>
              <a:t>Resultado Primário e Nominal;</a:t>
            </a:r>
          </a:p>
          <a:p>
            <a:pPr marL="336550" indent="-327025" algn="just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7A848E-0542-4B0D-B3AE-5BFC39D0A7B6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901700" cy="115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8625" y="188913"/>
            <a:ext cx="8464550" cy="1800225"/>
          </a:xfrm>
          <a:prstGeom prst="rect">
            <a:avLst/>
          </a:prstGeom>
          <a:noFill/>
          <a:ln w="28440" cap="sq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28625" y="28575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aseline="-25000" dirty="0">
                <a:solidFill>
                  <a:srgbClr val="0070C0"/>
                </a:solidFill>
              </a:rPr>
              <a:t>Audiência</a:t>
            </a:r>
            <a:r>
              <a:rPr lang="pt-BR" sz="4200" baseline="-25000" dirty="0">
                <a:solidFill>
                  <a:srgbClr val="0070C0"/>
                </a:solidFill>
              </a:rPr>
              <a:t> Pública 2º Q. 2020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264275" y="1636713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2473A08-5093-4158-8F43-D2B5C6D37D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0114" y="1628800"/>
            <a:ext cx="7686674" cy="424847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214313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 dirty="0">
                <a:solidFill>
                  <a:srgbClr val="0070C0"/>
                </a:solidFill>
              </a:rPr>
              <a:t>Audiência Pública 2º Q.2020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9FB043-F7AE-4837-A7C8-C1FD5C01566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60350"/>
            <a:ext cx="846137" cy="99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33476" y="3988291"/>
            <a:ext cx="864096" cy="512542"/>
          </a:xfrm>
          <a:prstGeom prst="rect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59832" y="2548132"/>
            <a:ext cx="1080120" cy="512543"/>
          </a:xfrm>
          <a:prstGeom prst="rect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65525" y="6237288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214313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 dirty="0">
                <a:solidFill>
                  <a:srgbClr val="0070C0"/>
                </a:solidFill>
              </a:rPr>
              <a:t>Audiência Pública 2º Q.2020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9FB043-F7AE-4837-A7C8-C1FD5C01566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846137" cy="99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65525" y="6237288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5CD3B9-18F4-4C6A-B4B9-F68DB39A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68" y="1771284"/>
            <a:ext cx="6663443" cy="374818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D7453C-657A-4B5F-B965-652EC6587A80}"/>
              </a:ext>
            </a:extLst>
          </p:cNvPr>
          <p:cNvSpPr txBox="1"/>
          <p:nvPr/>
        </p:nvSpPr>
        <p:spPr>
          <a:xfrm>
            <a:off x="1123616" y="5621072"/>
            <a:ext cx="6696744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http://www.mprj.mp.br/home/-/detalhe-noticia/visualizar/92802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Publicado em 23/09/2020 17:28 - Atualizado em 23/09/2020 19:29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3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214313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 dirty="0">
                <a:solidFill>
                  <a:srgbClr val="0070C0"/>
                </a:solidFill>
              </a:rPr>
              <a:t>Audiência Pública 2º Q.2020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9FB043-F7AE-4837-A7C8-C1FD5C01566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846137" cy="99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65525" y="6237288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>
                <a:solidFill>
                  <a:srgbClr val="0000FF"/>
                </a:solidFill>
              </a:rPr>
              <a:t>Controladoria Geral do Município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5CD3B9-18F4-4C6A-B4B9-F68DB39A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937" y="281757"/>
            <a:ext cx="1792199" cy="10081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D7453C-657A-4B5F-B965-652EC6587A80}"/>
              </a:ext>
            </a:extLst>
          </p:cNvPr>
          <p:cNvSpPr txBox="1"/>
          <p:nvPr/>
        </p:nvSpPr>
        <p:spPr>
          <a:xfrm>
            <a:off x="687050" y="3613209"/>
            <a:ext cx="5040040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http://www.mprj.mp.br/home/-/detalhe-noticia/visualizar/92802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B81D01-C4A6-4747-B164-AB90F46F99D6}"/>
              </a:ext>
            </a:extLst>
          </p:cNvPr>
          <p:cNvSpPr txBox="1"/>
          <p:nvPr/>
        </p:nvSpPr>
        <p:spPr>
          <a:xfrm>
            <a:off x="915844" y="1643404"/>
            <a:ext cx="7485349" cy="398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O Ministério Público do Estado do Rio de Janeiro (MPRJ), por meio do Centro de Apoio Operacional das Promotorias de Justiça de Tutela Coletiva de Defesa da Cidadania (CAO Cidadania/MPRJ), desenvolveu o projeto “Transparência COVID-19”, com o objetivo de dar visibilidade ao cumprimento das legislações que obrigam os municípios a disponibilizarem à sociedade, por meio de portais na internet, informações relativas aos gastos efetuados no combate ao novo </a:t>
            </a:r>
            <a:r>
              <a:rPr lang="pt-BR" sz="1600" b="0" i="0" dirty="0" err="1">
                <a:solidFill>
                  <a:srgbClr val="2F3A48"/>
                </a:solidFill>
                <a:effectLst/>
                <a:latin typeface="Raleway Regular"/>
              </a:rPr>
              <a:t>coronavírus</a:t>
            </a:r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 (Covid-19). No Estado do Rio, apenas seis das 92 cidades (Resende, Armação dos Búzios, Japeri, Maricá, Natividade e Quissamã) obtiveram análise satisfatória dentre os requisitos analisados pelo projeto.</a:t>
            </a:r>
          </a:p>
          <a:p>
            <a:pPr algn="just"/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O CAO Cidadania/MPRJ analisou, entre os dias 10 e 12 de agosto, a disponibilidade dos sites por parte dos municípios. O objetivo foi verificar se as ferramentas de consulta aos dados das contratações ou aquisições para o combate à pandemia estão em conformidade com as determinações legais, de forma a facilitar o controle social e o trabalho do promotor de Justiça</a:t>
            </a:r>
            <a:r>
              <a:rPr lang="pt-BR" sz="1200" b="0" i="0" dirty="0">
                <a:solidFill>
                  <a:srgbClr val="2F3A48"/>
                </a:solidFill>
                <a:effectLst/>
                <a:latin typeface="Raleway Regular"/>
              </a:rPr>
              <a:t>, </a:t>
            </a:r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no que se refere às regras de transparência. </a:t>
            </a:r>
          </a:p>
          <a:p>
            <a:pPr algn="just"/>
            <a:endParaRPr lang="pt-BR" sz="1600" dirty="0">
              <a:solidFill>
                <a:srgbClr val="2F3A48"/>
              </a:solidFill>
              <a:latin typeface="Raleway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2F3A48"/>
              </a:solidFill>
              <a:effectLst/>
              <a:latin typeface="Raleway Regular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9B510B-E1F3-4FDA-9008-593FFEEA4ED9}"/>
              </a:ext>
            </a:extLst>
          </p:cNvPr>
          <p:cNvSpPr txBox="1"/>
          <p:nvPr/>
        </p:nvSpPr>
        <p:spPr>
          <a:xfrm>
            <a:off x="923256" y="5323249"/>
            <a:ext cx="6696744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http://www.mprj.mp.br/home/-/detalhe-noticia/visualizar/92802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Publicado em 23/09/2020 17:28 - Atualizado em 23/09/2020 19:29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2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214313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200" baseline="-25000" dirty="0">
                <a:solidFill>
                  <a:srgbClr val="0070C0"/>
                </a:solidFill>
              </a:rPr>
              <a:t>Audiência Pública 2º Q.2020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9FB043-F7AE-4837-A7C8-C1FD5C015667}" type="slidenum">
              <a:rPr lang="pt-BR" sz="1200" baseline="-25000">
                <a:solidFill>
                  <a:srgbClr val="898989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 baseline="-25000">
              <a:solidFill>
                <a:srgbClr val="89898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846137" cy="99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50439" y="6538912"/>
            <a:ext cx="2185988" cy="23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dirty="0">
                <a:solidFill>
                  <a:srgbClr val="0000FF"/>
                </a:solidFill>
              </a:rPr>
              <a:t>Controladoria Geral do Município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5CD3B9-18F4-4C6A-B4B9-F68DB39A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88" y="226388"/>
            <a:ext cx="1967007" cy="99536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D7453C-657A-4B5F-B965-652EC6587A80}"/>
              </a:ext>
            </a:extLst>
          </p:cNvPr>
          <p:cNvSpPr txBox="1"/>
          <p:nvPr/>
        </p:nvSpPr>
        <p:spPr>
          <a:xfrm>
            <a:off x="687050" y="3613209"/>
            <a:ext cx="5040040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http://www.mprj.mp.br/home/-/detalhe-noticia/visualizar/92802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B81D01-C4A6-4747-B164-AB90F46F99D6}"/>
              </a:ext>
            </a:extLst>
          </p:cNvPr>
          <p:cNvSpPr txBox="1"/>
          <p:nvPr/>
        </p:nvSpPr>
        <p:spPr>
          <a:xfrm>
            <a:off x="900113" y="1655846"/>
            <a:ext cx="7414561" cy="421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O artigo 4º, parágrafo 2º, da Lei nº 13.979/20, prevê que todas as contratações ou aquisições realizadas deverão ser imediatamente disponibilizadas em portal específico na internet, contendo o nome do contratado, o número de sua inscrição na Receita Federal, prazo contratual, valor e o respectivo processo de contratação ou aquisição. Já o artigo 8º, parágrafo 3º, da Lei nº 12.527/11, determina os requisitos que os sites oficiais devem ter para facilitar a consulta pública, tais como ferramentas de pesquisa de conteúdo, possibilidade de gravação de relatórios em diversos formatos e de acesso automatizado por sistemas externos em formatos abertos, estruturados e legíveis.</a:t>
            </a:r>
          </a:p>
          <a:p>
            <a:pPr algn="just"/>
            <a:endParaRPr lang="pt-BR" sz="1600" b="0" i="0" dirty="0">
              <a:solidFill>
                <a:srgbClr val="2F3A48"/>
              </a:solidFill>
              <a:effectLst/>
              <a:latin typeface="Raleway Regular"/>
            </a:endParaRPr>
          </a:p>
          <a:p>
            <a:pPr algn="just"/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O trabalho teve como base a análise de pontos objetivos contidos nas leis e das decisões já tomadas pelo Tribunal de Contas do Estado Rio de Janeiro (TCE-RJ).</a:t>
            </a:r>
          </a:p>
          <a:p>
            <a:pPr algn="just"/>
            <a:endParaRPr lang="pt-BR" sz="1600" b="0" i="0" dirty="0">
              <a:solidFill>
                <a:srgbClr val="2F3A48"/>
              </a:solidFill>
              <a:effectLst/>
              <a:latin typeface="Raleway Regular"/>
            </a:endParaRPr>
          </a:p>
          <a:p>
            <a:pPr algn="just"/>
            <a:r>
              <a:rPr lang="pt-BR" sz="1600" b="0" i="0" dirty="0">
                <a:solidFill>
                  <a:srgbClr val="2F3A48"/>
                </a:solidFill>
                <a:effectLst/>
                <a:latin typeface="Raleway Regular"/>
              </a:rPr>
              <a:t>Os dados foram encaminhados pelo CAO Cidadania/MPRJ às Promotorias de Justiça da área de Cidadania, para ciência das informações obtidas e a adoção das medidas cabíveis.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E415E-6251-4207-B7C6-BCE93134A792}"/>
              </a:ext>
            </a:extLst>
          </p:cNvPr>
          <p:cNvSpPr txBox="1"/>
          <p:nvPr/>
        </p:nvSpPr>
        <p:spPr>
          <a:xfrm>
            <a:off x="923256" y="5975311"/>
            <a:ext cx="6696744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http://www.mprj.mp.br/home/-/detalhe-noticia/visualizar/92802</a:t>
            </a: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  <a:effectLst/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Publicado em 23/09/2020 17:28 - Atualizado em 23/09/2020 19:29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29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21326</TotalTime>
  <Words>2396</Words>
  <Application>Microsoft Office PowerPoint</Application>
  <PresentationFormat>Apresentação na tela (4:3)</PresentationFormat>
  <Paragraphs>713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Microsoft YaHei</vt:lpstr>
      <vt:lpstr>Arial</vt:lpstr>
      <vt:lpstr>Calibri</vt:lpstr>
      <vt:lpstr>Franklin Gothic Book</vt:lpstr>
      <vt:lpstr>Lato</vt:lpstr>
      <vt:lpstr>Raleway Regular</vt:lpstr>
      <vt:lpstr>Times New Roman</vt:lpstr>
      <vt:lpstr>Wingdings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Ludemar</dc:creator>
  <cp:lastModifiedBy>PAULO</cp:lastModifiedBy>
  <cp:revision>2120</cp:revision>
  <cp:lastPrinted>1601-01-01T00:00:00Z</cp:lastPrinted>
  <dcterms:created xsi:type="dcterms:W3CDTF">2009-07-02T00:56:22Z</dcterms:created>
  <dcterms:modified xsi:type="dcterms:W3CDTF">2020-09-30T12:58:52Z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